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7" r:id="rId2"/>
    <p:sldId id="259" r:id="rId3"/>
    <p:sldId id="258" r:id="rId4"/>
    <p:sldId id="260" r:id="rId5"/>
    <p:sldId id="262" r:id="rId6"/>
    <p:sldId id="333" r:id="rId7"/>
    <p:sldId id="263" r:id="rId8"/>
    <p:sldId id="266" r:id="rId9"/>
    <p:sldId id="267" r:id="rId10"/>
    <p:sldId id="291" r:id="rId11"/>
    <p:sldId id="295" r:id="rId12"/>
    <p:sldId id="335" r:id="rId13"/>
    <p:sldId id="336" r:id="rId14"/>
    <p:sldId id="296" r:id="rId15"/>
    <p:sldId id="272" r:id="rId16"/>
    <p:sldId id="273" r:id="rId17"/>
    <p:sldId id="274" r:id="rId18"/>
    <p:sldId id="337" r:id="rId19"/>
    <p:sldId id="338" r:id="rId20"/>
    <p:sldId id="276" r:id="rId21"/>
    <p:sldId id="344" r:id="rId22"/>
    <p:sldId id="277" r:id="rId23"/>
    <p:sldId id="278" r:id="rId24"/>
    <p:sldId id="279" r:id="rId25"/>
    <p:sldId id="280" r:id="rId26"/>
    <p:sldId id="339" r:id="rId27"/>
    <p:sldId id="282" r:id="rId28"/>
    <p:sldId id="284" r:id="rId29"/>
    <p:sldId id="340" r:id="rId30"/>
    <p:sldId id="285" r:id="rId31"/>
    <p:sldId id="297" r:id="rId32"/>
    <p:sldId id="286" r:id="rId33"/>
    <p:sldId id="341" r:id="rId34"/>
    <p:sldId id="342" r:id="rId35"/>
    <p:sldId id="311"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32" r:id="rId51"/>
    <p:sldId id="331" r:id="rId52"/>
    <p:sldId id="345" r:id="rId53"/>
    <p:sldId id="328" r:id="rId54"/>
    <p:sldId id="329" r:id="rId55"/>
    <p:sldId id="330"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780FE8-C544-4868-A7B1-30E8BD7CFE1A}" type="datetimeFigureOut">
              <a:rPr lang="tr-TR" smtClean="0"/>
              <a:pPr/>
              <a:t>10.12.2025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57A6A-4C3A-4F29-9130-8572BA504293}" type="slidenum">
              <a:rPr lang="tr-TR" smtClean="0"/>
              <a:pPr/>
              <a:t>‹#›</a:t>
            </a:fld>
            <a:endParaRPr lang="tr-TR"/>
          </a:p>
        </p:txBody>
      </p:sp>
    </p:spTree>
    <p:extLst>
      <p:ext uri="{BB962C8B-B14F-4D97-AF65-F5344CB8AC3E}">
        <p14:creationId xmlns:p14="http://schemas.microsoft.com/office/powerpoint/2010/main" val="343604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17</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19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20</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22</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23</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25</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3357A6A-4C3A-4F29-9130-8572BA504293}" type="slidenum">
              <a:rPr lang="tr-TR" smtClean="0"/>
              <a:pPr/>
              <a:t>26</a:t>
            </a:fld>
            <a:endParaRPr lang="tr-TR"/>
          </a:p>
        </p:txBody>
      </p:sp>
    </p:spTree>
    <p:extLst>
      <p:ext uri="{BB962C8B-B14F-4D97-AF65-F5344CB8AC3E}">
        <p14:creationId xmlns:p14="http://schemas.microsoft.com/office/powerpoint/2010/main" val="219017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32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4" name="Rectangle 5"/>
          <p:cNvSpPr>
            <a:spLocks noGrp="1" noChangeArrowheads="1"/>
          </p:cNvSpPr>
          <p:nvPr>
            <p:ph type="ftr" sz="quarter" idx="11"/>
          </p:nvPr>
        </p:nvSpPr>
        <p:spPr>
          <a:ln/>
        </p:spPr>
        <p:txBody>
          <a:bodyPr/>
          <a:lstStyle>
            <a:lvl1pPr>
              <a:defRPr/>
            </a:lvl1pPr>
          </a:lstStyle>
          <a:p>
            <a:endParaRPr lang="tr-TR"/>
          </a:p>
        </p:txBody>
      </p:sp>
      <p:sp>
        <p:nvSpPr>
          <p:cNvPr id="5"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600200"/>
            <a:ext cx="4038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3938588"/>
            <a:ext cx="4038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7" name="Rectangle 5"/>
          <p:cNvSpPr>
            <a:spLocks noGrp="1" noChangeArrowheads="1"/>
          </p:cNvSpPr>
          <p:nvPr>
            <p:ph type="ftr" sz="quarter" idx="11"/>
          </p:nvPr>
        </p:nvSpPr>
        <p:spPr>
          <a:ln/>
        </p:spPr>
        <p:txBody>
          <a:bodyPr/>
          <a:lstStyle>
            <a:lvl1pPr>
              <a:defRPr/>
            </a:lvl1pPr>
          </a:lstStyle>
          <a:p>
            <a:endParaRPr lang="tr-TR"/>
          </a:p>
        </p:txBody>
      </p:sp>
      <p:sp>
        <p:nvSpPr>
          <p:cNvPr id="8"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8" name="Rectangle 5"/>
          <p:cNvSpPr>
            <a:spLocks noGrp="1" noChangeArrowheads="1"/>
          </p:cNvSpPr>
          <p:nvPr>
            <p:ph type="ftr" sz="quarter" idx="11"/>
          </p:nvPr>
        </p:nvSpPr>
        <p:spPr>
          <a:ln/>
        </p:spPr>
        <p:txBody>
          <a:bodyPr/>
          <a:lstStyle>
            <a:lvl1pPr>
              <a:defRPr/>
            </a:lvl1pPr>
          </a:lstStyle>
          <a:p>
            <a:endParaRPr lang="tr-TR"/>
          </a:p>
        </p:txBody>
      </p:sp>
      <p:sp>
        <p:nvSpPr>
          <p:cNvPr id="9"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4" name="Rectangle 5"/>
          <p:cNvSpPr>
            <a:spLocks noGrp="1" noChangeArrowheads="1"/>
          </p:cNvSpPr>
          <p:nvPr>
            <p:ph type="ftr" sz="quarter" idx="11"/>
          </p:nvPr>
        </p:nvSpPr>
        <p:spPr>
          <a:ln/>
        </p:spPr>
        <p:txBody>
          <a:bodyPr/>
          <a:lstStyle>
            <a:lvl1pPr>
              <a:defRPr/>
            </a:lvl1pPr>
          </a:lstStyle>
          <a:p>
            <a:endParaRPr lang="tr-TR"/>
          </a:p>
        </p:txBody>
      </p:sp>
      <p:sp>
        <p:nvSpPr>
          <p:cNvPr id="5"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3" name="Rectangle 5"/>
          <p:cNvSpPr>
            <a:spLocks noGrp="1" noChangeArrowheads="1"/>
          </p:cNvSpPr>
          <p:nvPr>
            <p:ph type="ftr" sz="quarter" idx="11"/>
          </p:nvPr>
        </p:nvSpPr>
        <p:spPr>
          <a:ln/>
        </p:spPr>
        <p:txBody>
          <a:bodyPr/>
          <a:lstStyle>
            <a:lvl1pPr>
              <a:defRPr/>
            </a:lvl1pPr>
          </a:lstStyle>
          <a:p>
            <a:endParaRPr lang="tr-TR"/>
          </a:p>
        </p:txBody>
      </p:sp>
      <p:sp>
        <p:nvSpPr>
          <p:cNvPr id="4"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10.12.2025</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FontTx/>
              <a:buNone/>
              <a:defRPr sz="1400" b="0" smtClean="0"/>
            </a:lvl1pPr>
          </a:lstStyle>
          <a:p>
            <a:fld id="{168A2E55-C071-4956-9CA3-9B624209E664}" type="datetimeFigureOut">
              <a:rPr lang="tr-TR" smtClean="0"/>
              <a:pPr/>
              <a:t>10.12.2025</a:t>
            </a:fld>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400" b="0" smtClean="0"/>
            </a:lvl1pPr>
          </a:lstStyle>
          <a:p>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400" b="0" smtClean="0"/>
            </a:lvl1pPr>
          </a:lstStyle>
          <a:p>
            <a:fld id="{947FDF7A-B6D9-4D7A-9370-DCA7D7880B8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 Id="rId9" Type="http://schemas.openxmlformats.org/officeDocument/2006/relationships/image" Target="../media/image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image" Target="../media/image12.wmf"/><Relationship Id="rId4" Type="http://schemas.openxmlformats.org/officeDocument/2006/relationships/oleObject" Target="../embeddings/oleObject10.bin"/><Relationship Id="rId9"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3.bin"/><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5.bin"/><Relationship Id="rId1" Type="http://schemas.openxmlformats.org/officeDocument/2006/relationships/slideLayout" Target="../slideLayouts/slideLayout7.x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20.bin"/><Relationship Id="rId1" Type="http://schemas.openxmlformats.org/officeDocument/2006/relationships/slideLayout" Target="../slideLayouts/slideLayout7.xml"/><Relationship Id="rId6" Type="http://schemas.openxmlformats.org/officeDocument/2006/relationships/oleObject" Target="../embeddings/oleObject22.bin"/><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24.bin"/><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28.bin"/><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0.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3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2.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34.bin"/><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oleObject" Target="../embeddings/oleObject35.bin"/></Relationships>
</file>

<file path=ppt/slides/_rels/slide3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6.bin"/><Relationship Id="rId1" Type="http://schemas.openxmlformats.org/officeDocument/2006/relationships/slideLayout" Target="../slideLayouts/slideLayout7.xml"/><Relationship Id="rId5" Type="http://schemas.openxmlformats.org/officeDocument/2006/relationships/image" Target="../media/image42.wmf"/><Relationship Id="rId4" Type="http://schemas.openxmlformats.org/officeDocument/2006/relationships/oleObject" Target="../embeddings/oleObject37.bin"/></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8.bin"/><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0.bin"/><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oleObject" Target="../embeddings/oleObject41.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2.bin"/><Relationship Id="rId1" Type="http://schemas.openxmlformats.org/officeDocument/2006/relationships/slideLayout" Target="../slideLayouts/slideLayout7.xml"/><Relationship Id="rId5" Type="http://schemas.openxmlformats.org/officeDocument/2006/relationships/image" Target="../media/image48.wmf"/><Relationship Id="rId4" Type="http://schemas.openxmlformats.org/officeDocument/2006/relationships/oleObject" Target="../embeddings/oleObject43.bin"/></Relationships>
</file>

<file path=ppt/slides/_rels/slide4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4.bin"/><Relationship Id="rId1" Type="http://schemas.openxmlformats.org/officeDocument/2006/relationships/slideLayout" Target="../slideLayouts/slideLayout7.xml"/><Relationship Id="rId5" Type="http://schemas.openxmlformats.org/officeDocument/2006/relationships/image" Target="../media/image50.wmf"/><Relationship Id="rId4" Type="http://schemas.openxmlformats.org/officeDocument/2006/relationships/oleObject" Target="../embeddings/oleObject45.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47.wmf"/><Relationship Id="rId7" Type="http://schemas.openxmlformats.org/officeDocument/2006/relationships/image" Target="../media/image52.wmf"/><Relationship Id="rId2" Type="http://schemas.openxmlformats.org/officeDocument/2006/relationships/oleObject" Target="../embeddings/oleObject46.bin"/><Relationship Id="rId1" Type="http://schemas.openxmlformats.org/officeDocument/2006/relationships/slideLayout" Target="../slideLayouts/slideLayout7.xml"/><Relationship Id="rId6" Type="http://schemas.openxmlformats.org/officeDocument/2006/relationships/oleObject" Target="../embeddings/oleObject48.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3.wmf"/></Relationships>
</file>

<file path=ppt/slides/_rels/slide4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51.bin"/><Relationship Id="rId1" Type="http://schemas.openxmlformats.org/officeDocument/2006/relationships/slideLayout" Target="../slideLayouts/slideLayout7.xml"/><Relationship Id="rId5" Type="http://schemas.openxmlformats.org/officeDocument/2006/relationships/image" Target="../media/image56.wmf"/><Relationship Id="rId4" Type="http://schemas.openxmlformats.org/officeDocument/2006/relationships/oleObject" Target="../embeddings/oleObject52.bin"/></Relationships>
</file>

<file path=ppt/slides/_rels/slide4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53.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4.bin"/><Relationship Id="rId1" Type="http://schemas.openxmlformats.org/officeDocument/2006/relationships/slideLayout" Target="../slideLayouts/slideLayout7.xml"/><Relationship Id="rId5" Type="http://schemas.openxmlformats.org/officeDocument/2006/relationships/image" Target="../media/image61.wmf"/><Relationship Id="rId4" Type="http://schemas.openxmlformats.org/officeDocument/2006/relationships/oleObject" Target="../embeddings/oleObject55.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260648"/>
            <a:ext cx="7772400" cy="1470025"/>
          </a:xfrm>
        </p:spPr>
        <p:txBody>
          <a:bodyPr>
            <a:noAutofit/>
          </a:bodyPr>
          <a:lstStyle/>
          <a:p>
            <a:br>
              <a:rPr lang="tr-TR" sz="5000" b="1" dirty="0">
                <a:solidFill>
                  <a:srgbClr val="C00000"/>
                </a:solidFill>
                <a:latin typeface="BankGothic Md BT" pitchFamily="34" charset="0"/>
              </a:rPr>
            </a:br>
            <a:br>
              <a:rPr lang="tr-TR" sz="5000" b="1" dirty="0">
                <a:solidFill>
                  <a:srgbClr val="C00000"/>
                </a:solidFill>
                <a:latin typeface="BankGothic Md BT" pitchFamily="34" charset="0"/>
              </a:rPr>
            </a:br>
            <a:r>
              <a:rPr lang="tr-TR" sz="5000" b="1" dirty="0">
                <a:solidFill>
                  <a:srgbClr val="C00000"/>
                </a:solidFill>
                <a:latin typeface="BankGothic Md BT" pitchFamily="34" charset="0"/>
              </a:rPr>
              <a:t>DAMLA SULAMA SİSTEMİ</a:t>
            </a:r>
            <a:br>
              <a:rPr lang="tr-TR" sz="5000" b="1" dirty="0">
                <a:solidFill>
                  <a:srgbClr val="C00000"/>
                </a:solidFill>
                <a:latin typeface="BankGothic Md BT" pitchFamily="34" charset="0"/>
              </a:rPr>
            </a:br>
            <a:r>
              <a:rPr lang="tr-TR" sz="5000" b="1" dirty="0">
                <a:solidFill>
                  <a:srgbClr val="C00000"/>
                </a:solidFill>
                <a:latin typeface="BankGothic Md BT" pitchFamily="34" charset="0"/>
              </a:rPr>
              <a:t> TASARIMI </a:t>
            </a:r>
            <a:br>
              <a:rPr lang="tr-TR" sz="5000" b="1" dirty="0">
                <a:solidFill>
                  <a:srgbClr val="C00000"/>
                </a:solidFill>
                <a:latin typeface="BankGothic Md BT" pitchFamily="34" charset="0"/>
              </a:rPr>
            </a:br>
            <a:r>
              <a:rPr lang="tr-TR" sz="5000" b="1" dirty="0">
                <a:solidFill>
                  <a:srgbClr val="C00000"/>
                </a:solidFill>
                <a:latin typeface="BankGothic Md BT" pitchFamily="34" charset="0"/>
              </a:rPr>
              <a:t>ÖRNEĞİ (ELMA)</a:t>
            </a:r>
          </a:p>
        </p:txBody>
      </p:sp>
      <p:sp>
        <p:nvSpPr>
          <p:cNvPr id="6" name="5 Metin kutusu"/>
          <p:cNvSpPr txBox="1"/>
          <p:nvPr/>
        </p:nvSpPr>
        <p:spPr>
          <a:xfrm>
            <a:off x="2051720" y="4581128"/>
            <a:ext cx="4824536" cy="523220"/>
          </a:xfrm>
          <a:prstGeom prst="rect">
            <a:avLst/>
          </a:prstGeom>
          <a:noFill/>
        </p:spPr>
        <p:txBody>
          <a:bodyPr wrap="square" rtlCol="0">
            <a:spAutoFit/>
          </a:bodyPr>
          <a:lstStyle/>
          <a:p>
            <a:pPr algn="ctr"/>
            <a:r>
              <a:rPr lang="tr-TR" sz="2800" b="1" dirty="0">
                <a:solidFill>
                  <a:srgbClr val="C00000"/>
                </a:solidFill>
                <a:latin typeface="Times New Roman" panose="02020603050405020304" pitchFamily="18" charset="0"/>
                <a:ea typeface="+mj-ea"/>
                <a:cs typeface="Times New Roman" panose="02020603050405020304" pitchFamily="18" charset="0"/>
              </a:rPr>
              <a:t>Prof. Dr. A. </a:t>
            </a:r>
            <a:r>
              <a:rPr lang="tr-TR" sz="2800" b="1">
                <a:solidFill>
                  <a:srgbClr val="C00000"/>
                </a:solidFill>
                <a:latin typeface="Times New Roman" panose="02020603050405020304" pitchFamily="18" charset="0"/>
                <a:ea typeface="+mj-ea"/>
                <a:cs typeface="Times New Roman" panose="02020603050405020304" pitchFamily="18" charset="0"/>
              </a:rPr>
              <a:t>Halim ORTA</a:t>
            </a:r>
            <a:endParaRPr lang="tr-TR" sz="2800" b="1" dirty="0">
              <a:solidFill>
                <a:srgbClr val="C00000"/>
              </a:solidFill>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51520" y="26064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c)  Alternatif Damlatıcı Debilerinde Damlatıcı Aralıkları </a:t>
            </a:r>
          </a:p>
          <a:p>
            <a:pPr lvl="0" algn="just" eaLnBrk="0" fontAlgn="base" hangingPunct="0">
              <a:spcBef>
                <a:spcPct val="0"/>
              </a:spcBef>
              <a:spcAft>
                <a:spcPct val="0"/>
              </a:spcAft>
            </a:pPr>
            <a:endParaRPr lang="tr-TR" sz="2000" b="1" dirty="0">
              <a:ea typeface="Times New Roman" pitchFamily="18" charset="0"/>
              <a:cs typeface="Arial" pitchFamily="34" charset="0"/>
            </a:endParaRPr>
          </a:p>
          <a:p>
            <a:pPr>
              <a:buNone/>
            </a:pPr>
            <a:r>
              <a:rPr lang="tr-TR" sz="2000" dirty="0"/>
              <a:t>	</a:t>
            </a:r>
            <a:endParaRPr lang="tr-TR" sz="2000" b="1"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graphicFrame>
        <p:nvGraphicFramePr>
          <p:cNvPr id="74754" name="Object 2"/>
          <p:cNvGraphicFramePr>
            <a:graphicFrameLocks noChangeAspect="1"/>
          </p:cNvGraphicFramePr>
          <p:nvPr/>
        </p:nvGraphicFramePr>
        <p:xfrm>
          <a:off x="1691680" y="1268760"/>
          <a:ext cx="1733550" cy="795338"/>
        </p:xfrm>
        <a:graphic>
          <a:graphicData uri="http://schemas.openxmlformats.org/presentationml/2006/ole">
            <mc:AlternateContent xmlns:mc="http://schemas.openxmlformats.org/markup-compatibility/2006">
              <mc:Choice xmlns:v="urn:schemas-microsoft-com:vml" Requires="v">
                <p:oleObj name="Denklem" r:id="rId2" imgW="761760" imgH="444240" progId="Equation.3">
                  <p:embed/>
                </p:oleObj>
              </mc:Choice>
              <mc:Fallback>
                <p:oleObj name="Denklem" r:id="rId2" imgW="761760" imgH="4442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68760"/>
                        <a:ext cx="173355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Dikdörtgen"/>
          <p:cNvSpPr/>
          <p:nvPr/>
        </p:nvSpPr>
        <p:spPr>
          <a:xfrm>
            <a:off x="3851920" y="1556792"/>
            <a:ext cx="1944216" cy="369332"/>
          </a:xfrm>
          <a:prstGeom prst="rect">
            <a:avLst/>
          </a:prstGeom>
        </p:spPr>
        <p:txBody>
          <a:bodyPr wrap="square">
            <a:spAutoFit/>
          </a:bodyPr>
          <a:lstStyle/>
          <a:p>
            <a:r>
              <a:rPr lang="tr-TR" dirty="0">
                <a:ea typeface="Times New Roman" pitchFamily="18" charset="0"/>
                <a:cs typeface="Arial" pitchFamily="34" charset="0"/>
              </a:rPr>
              <a:t>I = 4.5 mm/h</a:t>
            </a:r>
            <a:endParaRPr lang="tr-TR" dirty="0"/>
          </a:p>
        </p:txBody>
      </p:sp>
      <p:sp>
        <p:nvSpPr>
          <p:cNvPr id="7" name="6 Dikdörtgen"/>
          <p:cNvSpPr/>
          <p:nvPr/>
        </p:nvSpPr>
        <p:spPr>
          <a:xfrm>
            <a:off x="611560" y="2492896"/>
            <a:ext cx="1944216" cy="369332"/>
          </a:xfrm>
          <a:prstGeom prst="rect">
            <a:avLst/>
          </a:prstGeom>
        </p:spPr>
        <p:txBody>
          <a:bodyPr wrap="square">
            <a:spAutoFit/>
          </a:bodyPr>
          <a:lstStyle/>
          <a:p>
            <a:r>
              <a:rPr lang="tr-TR" dirty="0">
                <a:ea typeface="Times New Roman" pitchFamily="18" charset="0"/>
                <a:cs typeface="Arial" pitchFamily="34" charset="0"/>
              </a:rPr>
              <a:t>q= 2 L/h</a:t>
            </a:r>
            <a:endParaRPr lang="tr-TR" dirty="0"/>
          </a:p>
        </p:txBody>
      </p:sp>
      <p:sp>
        <p:nvSpPr>
          <p:cNvPr id="8" name="7 Aşağı Ok"/>
          <p:cNvSpPr/>
          <p:nvPr/>
        </p:nvSpPr>
        <p:spPr>
          <a:xfrm rot="16200000">
            <a:off x="2519772" y="3176972"/>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74756" name="Object 4"/>
          <p:cNvGraphicFramePr>
            <a:graphicFrameLocks noChangeAspect="1"/>
          </p:cNvGraphicFramePr>
          <p:nvPr/>
        </p:nvGraphicFramePr>
        <p:xfrm>
          <a:off x="3491880" y="2204864"/>
          <a:ext cx="3208337" cy="795337"/>
        </p:xfrm>
        <a:graphic>
          <a:graphicData uri="http://schemas.openxmlformats.org/presentationml/2006/ole">
            <mc:AlternateContent xmlns:mc="http://schemas.openxmlformats.org/markup-compatibility/2006">
              <mc:Choice xmlns:v="urn:schemas-microsoft-com:vml" Requires="v">
                <p:oleObj name="Denklem" r:id="rId4" imgW="1409400" imgH="444240" progId="Equation.3">
                  <p:embed/>
                </p:oleObj>
              </mc:Choice>
              <mc:Fallback>
                <p:oleObj name="Denklem" r:id="rId4" imgW="1409400" imgH="4442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204864"/>
                        <a:ext cx="3208337"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7" name="Object 5"/>
          <p:cNvGraphicFramePr>
            <a:graphicFrameLocks noChangeAspect="1"/>
          </p:cNvGraphicFramePr>
          <p:nvPr/>
        </p:nvGraphicFramePr>
        <p:xfrm>
          <a:off x="3491880" y="2996952"/>
          <a:ext cx="3208337" cy="795338"/>
        </p:xfrm>
        <a:graphic>
          <a:graphicData uri="http://schemas.openxmlformats.org/presentationml/2006/ole">
            <mc:AlternateContent xmlns:mc="http://schemas.openxmlformats.org/markup-compatibility/2006">
              <mc:Choice xmlns:v="urn:schemas-microsoft-com:vml" Requires="v">
                <p:oleObj name="Denklem" r:id="rId6" imgW="1409400" imgH="444240" progId="Equation.3">
                  <p:embed/>
                </p:oleObj>
              </mc:Choice>
              <mc:Fallback>
                <p:oleObj name="Denklem" r:id="rId6" imgW="1409400" imgH="44424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996952"/>
                        <a:ext cx="3208337"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8" name="Object 6"/>
          <p:cNvGraphicFramePr>
            <a:graphicFrameLocks noChangeAspect="1"/>
          </p:cNvGraphicFramePr>
          <p:nvPr/>
        </p:nvGraphicFramePr>
        <p:xfrm>
          <a:off x="3419475" y="3933825"/>
          <a:ext cx="3206750" cy="795338"/>
        </p:xfrm>
        <a:graphic>
          <a:graphicData uri="http://schemas.openxmlformats.org/presentationml/2006/ole">
            <mc:AlternateContent xmlns:mc="http://schemas.openxmlformats.org/markup-compatibility/2006">
              <mc:Choice xmlns:v="urn:schemas-microsoft-com:vml" Requires="v">
                <p:oleObj name="Denklem" r:id="rId8" imgW="1409400" imgH="444240" progId="Equation.3">
                  <p:embed/>
                </p:oleObj>
              </mc:Choice>
              <mc:Fallback>
                <p:oleObj name="Denklem" r:id="rId8" imgW="1409400" imgH="4442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3933825"/>
                        <a:ext cx="320675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13 Dikdörtgen"/>
          <p:cNvSpPr/>
          <p:nvPr/>
        </p:nvSpPr>
        <p:spPr>
          <a:xfrm>
            <a:off x="611560" y="3284984"/>
            <a:ext cx="1944216" cy="369332"/>
          </a:xfrm>
          <a:prstGeom prst="rect">
            <a:avLst/>
          </a:prstGeom>
        </p:spPr>
        <p:txBody>
          <a:bodyPr wrap="square">
            <a:spAutoFit/>
          </a:bodyPr>
          <a:lstStyle/>
          <a:p>
            <a:r>
              <a:rPr lang="tr-TR" dirty="0">
                <a:ea typeface="Times New Roman" pitchFamily="18" charset="0"/>
                <a:cs typeface="Arial" pitchFamily="34" charset="0"/>
              </a:rPr>
              <a:t>q=3L/h</a:t>
            </a:r>
            <a:endParaRPr lang="tr-TR" dirty="0"/>
          </a:p>
        </p:txBody>
      </p:sp>
      <p:sp>
        <p:nvSpPr>
          <p:cNvPr id="15" name="14 Dikdörtgen"/>
          <p:cNvSpPr/>
          <p:nvPr/>
        </p:nvSpPr>
        <p:spPr>
          <a:xfrm>
            <a:off x="755576" y="4149080"/>
            <a:ext cx="1944216" cy="369332"/>
          </a:xfrm>
          <a:prstGeom prst="rect">
            <a:avLst/>
          </a:prstGeom>
        </p:spPr>
        <p:txBody>
          <a:bodyPr wrap="square">
            <a:spAutoFit/>
          </a:bodyPr>
          <a:lstStyle/>
          <a:p>
            <a:r>
              <a:rPr lang="tr-TR" dirty="0">
                <a:ea typeface="Times New Roman" pitchFamily="18" charset="0"/>
                <a:cs typeface="Arial" pitchFamily="34" charset="0"/>
              </a:rPr>
              <a:t>q=4 L/h</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503040" y="332656"/>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b="1" dirty="0">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d)  Alternatif Damlatıcı Debilerinde Islatılan Alan Oranları :</a:t>
            </a:r>
            <a:r>
              <a:rPr lang="tr-TR" sz="2000" b="1" dirty="0">
                <a:cs typeface="Arial" pitchFamily="34" charset="0"/>
              </a:rPr>
              <a:t>	</a:t>
            </a:r>
            <a:endParaRPr lang="tr-TR" sz="2000" b="1" dirty="0"/>
          </a:p>
        </p:txBody>
      </p:sp>
      <p:graphicFrame>
        <p:nvGraphicFramePr>
          <p:cNvPr id="111618" name="Object 2"/>
          <p:cNvGraphicFramePr>
            <a:graphicFrameLocks noChangeAspect="1"/>
          </p:cNvGraphicFramePr>
          <p:nvPr/>
        </p:nvGraphicFramePr>
        <p:xfrm>
          <a:off x="1547664" y="1772816"/>
          <a:ext cx="1138237" cy="792163"/>
        </p:xfrm>
        <a:graphic>
          <a:graphicData uri="http://schemas.openxmlformats.org/presentationml/2006/ole">
            <mc:AlternateContent xmlns:mc="http://schemas.openxmlformats.org/markup-compatibility/2006">
              <mc:Choice xmlns:v="urn:schemas-microsoft-com:vml" Requires="v">
                <p:oleObj name="Denklem" r:id="rId2" imgW="558720" imgH="431640" progId="Equation.3">
                  <p:embed/>
                </p:oleObj>
              </mc:Choice>
              <mc:Fallback>
                <p:oleObj name="Denklem" r:id="rId2" imgW="558720" imgH="4316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72816"/>
                        <a:ext cx="11382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2915816" y="1916832"/>
            <a:ext cx="4896544" cy="646331"/>
          </a:xfrm>
          <a:prstGeom prst="rect">
            <a:avLst/>
          </a:prstGeom>
        </p:spPr>
        <p:txBody>
          <a:bodyPr wrap="square">
            <a:spAutoFit/>
          </a:bodyPr>
          <a:lstStyle/>
          <a:p>
            <a:pPr marL="457200" lvl="0" indent="-457200" algn="just" eaLnBrk="0" fontAlgn="base" hangingPunct="0">
              <a:spcBef>
                <a:spcPct val="0"/>
              </a:spcBef>
              <a:spcAft>
                <a:spcPct val="0"/>
              </a:spcAft>
            </a:pPr>
            <a:r>
              <a:rPr lang="tr-TR" b="1" dirty="0">
                <a:ea typeface="Times New Roman" pitchFamily="18" charset="0"/>
                <a:cs typeface="Arial" pitchFamily="34" charset="0"/>
              </a:rPr>
              <a:t>	</a:t>
            </a:r>
            <a:r>
              <a:rPr lang="tr-TR" dirty="0">
                <a:solidFill>
                  <a:srgbClr val="C00000"/>
                </a:solidFill>
                <a:ea typeface="Times New Roman" pitchFamily="18" charset="0"/>
                <a:cs typeface="Arial" pitchFamily="34" charset="0"/>
              </a:rPr>
              <a:t>k katsayısı ağır bünyeli topraklarda 1.30 olarak alınır. </a:t>
            </a:r>
          </a:p>
        </p:txBody>
      </p:sp>
      <p:sp>
        <p:nvSpPr>
          <p:cNvPr id="8" name="7 Dikdörtgen"/>
          <p:cNvSpPr/>
          <p:nvPr/>
        </p:nvSpPr>
        <p:spPr>
          <a:xfrm>
            <a:off x="899592" y="2852936"/>
            <a:ext cx="1944216" cy="369332"/>
          </a:xfrm>
          <a:prstGeom prst="rect">
            <a:avLst/>
          </a:prstGeom>
        </p:spPr>
        <p:txBody>
          <a:bodyPr wrap="square">
            <a:spAutoFit/>
          </a:bodyPr>
          <a:lstStyle/>
          <a:p>
            <a:r>
              <a:rPr lang="tr-TR" dirty="0">
                <a:ea typeface="Times New Roman" pitchFamily="18" charset="0"/>
                <a:cs typeface="Arial" pitchFamily="34" charset="0"/>
              </a:rPr>
              <a:t>q= 2 L/h</a:t>
            </a:r>
            <a:endParaRPr lang="tr-TR" dirty="0"/>
          </a:p>
        </p:txBody>
      </p:sp>
      <p:sp>
        <p:nvSpPr>
          <p:cNvPr id="9" name="8 Aşağı Ok"/>
          <p:cNvSpPr/>
          <p:nvPr/>
        </p:nvSpPr>
        <p:spPr>
          <a:xfrm rot="16200000">
            <a:off x="2159732" y="4041068"/>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p:cNvSpPr/>
          <p:nvPr/>
        </p:nvSpPr>
        <p:spPr>
          <a:xfrm>
            <a:off x="899592" y="3645024"/>
            <a:ext cx="1944216" cy="369332"/>
          </a:xfrm>
          <a:prstGeom prst="rect">
            <a:avLst/>
          </a:prstGeom>
        </p:spPr>
        <p:txBody>
          <a:bodyPr wrap="square">
            <a:spAutoFit/>
          </a:bodyPr>
          <a:lstStyle/>
          <a:p>
            <a:r>
              <a:rPr lang="tr-TR" dirty="0">
                <a:ea typeface="Times New Roman" pitchFamily="18" charset="0"/>
                <a:cs typeface="Arial" pitchFamily="34" charset="0"/>
              </a:rPr>
              <a:t>q=3L/h</a:t>
            </a:r>
            <a:endParaRPr lang="tr-TR" dirty="0"/>
          </a:p>
        </p:txBody>
      </p:sp>
      <p:sp>
        <p:nvSpPr>
          <p:cNvPr id="11" name="10 Dikdörtgen"/>
          <p:cNvSpPr/>
          <p:nvPr/>
        </p:nvSpPr>
        <p:spPr>
          <a:xfrm>
            <a:off x="971600" y="4437112"/>
            <a:ext cx="1944216" cy="369332"/>
          </a:xfrm>
          <a:prstGeom prst="rect">
            <a:avLst/>
          </a:prstGeom>
        </p:spPr>
        <p:txBody>
          <a:bodyPr wrap="square">
            <a:spAutoFit/>
          </a:bodyPr>
          <a:lstStyle/>
          <a:p>
            <a:r>
              <a:rPr lang="tr-TR" dirty="0">
                <a:ea typeface="Times New Roman" pitchFamily="18" charset="0"/>
                <a:cs typeface="Arial" pitchFamily="34" charset="0"/>
              </a:rPr>
              <a:t>q=4 L/h</a:t>
            </a:r>
            <a:endParaRPr lang="tr-TR" dirty="0"/>
          </a:p>
        </p:txBody>
      </p:sp>
      <p:graphicFrame>
        <p:nvGraphicFramePr>
          <p:cNvPr id="111619" name="Object 3"/>
          <p:cNvGraphicFramePr>
            <a:graphicFrameLocks noChangeAspect="1"/>
          </p:cNvGraphicFramePr>
          <p:nvPr/>
        </p:nvGraphicFramePr>
        <p:xfrm>
          <a:off x="3243263" y="2781300"/>
          <a:ext cx="2298700" cy="647700"/>
        </p:xfrm>
        <a:graphic>
          <a:graphicData uri="http://schemas.openxmlformats.org/presentationml/2006/ole">
            <mc:AlternateContent xmlns:mc="http://schemas.openxmlformats.org/markup-compatibility/2006">
              <mc:Choice xmlns:v="urn:schemas-microsoft-com:vml" Requires="v">
                <p:oleObj name="Denklem" r:id="rId4" imgW="1193760" imgH="393480" progId="Equation.3">
                  <p:embed/>
                </p:oleObj>
              </mc:Choice>
              <mc:Fallback>
                <p:oleObj name="Denklem" r:id="rId4" imgW="119376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3263" y="2781300"/>
                        <a:ext cx="2298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14 Dikdörtgen"/>
          <p:cNvSpPr/>
          <p:nvPr/>
        </p:nvSpPr>
        <p:spPr>
          <a:xfrm>
            <a:off x="5436096" y="292494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&lt; 0.30 </a:t>
            </a:r>
            <a:r>
              <a:rPr lang="tr-TR" dirty="0">
                <a:ea typeface="Times New Roman" pitchFamily="18" charset="0"/>
                <a:cs typeface="Arial" pitchFamily="34" charset="0"/>
              </a:rPr>
              <a:t>olduğundan uygun değil</a:t>
            </a:r>
          </a:p>
        </p:txBody>
      </p:sp>
      <p:graphicFrame>
        <p:nvGraphicFramePr>
          <p:cNvPr id="16" name="Object 3"/>
          <p:cNvGraphicFramePr>
            <a:graphicFrameLocks noChangeAspect="1"/>
          </p:cNvGraphicFramePr>
          <p:nvPr/>
        </p:nvGraphicFramePr>
        <p:xfrm>
          <a:off x="3192463" y="3500438"/>
          <a:ext cx="2298700" cy="647700"/>
        </p:xfrm>
        <a:graphic>
          <a:graphicData uri="http://schemas.openxmlformats.org/presentationml/2006/ole">
            <mc:AlternateContent xmlns:mc="http://schemas.openxmlformats.org/markup-compatibility/2006">
              <mc:Choice xmlns:v="urn:schemas-microsoft-com:vml" Requires="v">
                <p:oleObj name="Denklem" r:id="rId6" imgW="1193760" imgH="393480" progId="Equation.3">
                  <p:embed/>
                </p:oleObj>
              </mc:Choice>
              <mc:Fallback>
                <p:oleObj name="Denklem" r:id="rId6" imgW="1193760" imgH="3934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2463" y="3500438"/>
                        <a:ext cx="2298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16 Dikdörtgen"/>
          <p:cNvSpPr/>
          <p:nvPr/>
        </p:nvSpPr>
        <p:spPr>
          <a:xfrm>
            <a:off x="5364088" y="364502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&lt; 0.30 </a:t>
            </a:r>
            <a:r>
              <a:rPr lang="tr-TR" dirty="0">
                <a:ea typeface="Times New Roman" pitchFamily="18" charset="0"/>
                <a:cs typeface="Arial" pitchFamily="34" charset="0"/>
              </a:rPr>
              <a:t>olduğundan uygun değil</a:t>
            </a:r>
          </a:p>
        </p:txBody>
      </p:sp>
      <p:graphicFrame>
        <p:nvGraphicFramePr>
          <p:cNvPr id="19" name="Object 3"/>
          <p:cNvGraphicFramePr>
            <a:graphicFrameLocks noChangeAspect="1"/>
          </p:cNvGraphicFramePr>
          <p:nvPr/>
        </p:nvGraphicFramePr>
        <p:xfrm>
          <a:off x="3192463" y="4292600"/>
          <a:ext cx="2298700" cy="647700"/>
        </p:xfrm>
        <a:graphic>
          <a:graphicData uri="http://schemas.openxmlformats.org/presentationml/2006/ole">
            <mc:AlternateContent xmlns:mc="http://schemas.openxmlformats.org/markup-compatibility/2006">
              <mc:Choice xmlns:v="urn:schemas-microsoft-com:vml" Requires="v">
                <p:oleObj name="Denklem" r:id="rId8" imgW="1193760" imgH="393480" progId="Equation.3">
                  <p:embed/>
                </p:oleObj>
              </mc:Choice>
              <mc:Fallback>
                <p:oleObj name="Denklem" r:id="rId8" imgW="1193760" imgH="3934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2463" y="4292600"/>
                        <a:ext cx="2298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19 Dikdörtgen"/>
          <p:cNvSpPr/>
          <p:nvPr/>
        </p:nvSpPr>
        <p:spPr>
          <a:xfrm>
            <a:off x="5385569" y="4436740"/>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&lt; 0.30 </a:t>
            </a:r>
            <a:r>
              <a:rPr lang="tr-TR" dirty="0">
                <a:ea typeface="Times New Roman" pitchFamily="18" charset="0"/>
                <a:cs typeface="Arial" pitchFamily="34" charset="0"/>
              </a:rPr>
              <a:t>olduğundan uygun değil</a:t>
            </a:r>
          </a:p>
        </p:txBody>
      </p:sp>
      <p:sp>
        <p:nvSpPr>
          <p:cNvPr id="22" name="21 Dikdörtgen"/>
          <p:cNvSpPr/>
          <p:nvPr/>
        </p:nvSpPr>
        <p:spPr>
          <a:xfrm>
            <a:off x="323528" y="5359568"/>
            <a:ext cx="8568952" cy="661720"/>
          </a:xfrm>
          <a:prstGeom prst="rect">
            <a:avLst/>
          </a:prstGeom>
        </p:spPr>
        <p:txBody>
          <a:bodyPr wrap="square">
            <a:spAutoFit/>
          </a:bodyPr>
          <a:lstStyle/>
          <a:p>
            <a:pPr marL="457200" lvl="0" indent="-457200" algn="just" eaLnBrk="0" fontAlgn="base" hangingPunct="0">
              <a:spcBef>
                <a:spcPct val="0"/>
              </a:spcBef>
              <a:spcAft>
                <a:spcPct val="0"/>
              </a:spcAft>
            </a:pPr>
            <a:r>
              <a:rPr lang="tr-TR" sz="1700" dirty="0">
                <a:ea typeface="Times New Roman" pitchFamily="18" charset="0"/>
                <a:cs typeface="Arial" pitchFamily="34" charset="0"/>
              </a:rPr>
              <a:t>               Her sıraya bir </a:t>
            </a:r>
            <a:r>
              <a:rPr lang="tr-TR" sz="1700" dirty="0" err="1">
                <a:ea typeface="Times New Roman" pitchFamily="18" charset="0"/>
                <a:cs typeface="Arial" pitchFamily="34" charset="0"/>
              </a:rPr>
              <a:t>lateral</a:t>
            </a:r>
            <a:r>
              <a:rPr lang="tr-TR" sz="1700" dirty="0">
                <a:ea typeface="Times New Roman" pitchFamily="18" charset="0"/>
                <a:cs typeface="Arial" pitchFamily="34" charset="0"/>
              </a:rPr>
              <a:t> boru hattı döşemekle yeterli ıslatma oranı elde edilememektedir. Her ağaç sırasına iki </a:t>
            </a:r>
            <a:r>
              <a:rPr lang="tr-TR" sz="1700" dirty="0" err="1">
                <a:ea typeface="Times New Roman" pitchFamily="18" charset="0"/>
                <a:cs typeface="Arial" pitchFamily="34" charset="0"/>
              </a:rPr>
              <a:t>lateral</a:t>
            </a:r>
            <a:r>
              <a:rPr lang="tr-TR" sz="1700" dirty="0">
                <a:ea typeface="Times New Roman" pitchFamily="18" charset="0"/>
                <a:cs typeface="Arial" pitchFamily="34" charset="0"/>
              </a:rPr>
              <a:t> hattı döşenmesi durumunda</a:t>
            </a:r>
            <a:r>
              <a:rPr lang="tr-TR" sz="2000" dirty="0">
                <a:ea typeface="Times New Roman" pitchFamily="18" charset="0"/>
                <a:cs typeface="Arial"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063300" y="5316865"/>
            <a:ext cx="4820550" cy="523220"/>
          </a:xfrm>
          <a:prstGeom prst="rect">
            <a:avLst/>
          </a:prstGeom>
          <a:noFill/>
          <a:ln w="12700" cap="sq">
            <a:noFill/>
            <a:miter lim="800000"/>
            <a:headEnd/>
            <a:tailEnd/>
          </a:ln>
        </p:spPr>
        <p:txBody>
          <a:bodyPr wrap="none" anchor="ctr">
            <a:spAutoFit/>
          </a:bodyPr>
          <a:lstStyle/>
          <a:p>
            <a:pPr algn="ctr" eaLnBrk="0" hangingPunct="0"/>
            <a:r>
              <a:rPr lang="tr-TR" sz="2800" b="1" dirty="0">
                <a:solidFill>
                  <a:srgbClr val="00CC99"/>
                </a:solidFill>
              </a:rPr>
              <a:t>Her ağaç sırasına iki </a:t>
            </a:r>
            <a:r>
              <a:rPr lang="tr-TR" sz="2800" b="1" dirty="0" err="1">
                <a:solidFill>
                  <a:srgbClr val="00CC99"/>
                </a:solidFill>
              </a:rPr>
              <a:t>lateral</a:t>
            </a:r>
            <a:endParaRPr lang="tr-TR" sz="2800" b="1" dirty="0">
              <a:solidFill>
                <a:srgbClr val="00CC99"/>
              </a:solidFill>
            </a:endParaRPr>
          </a:p>
        </p:txBody>
      </p:sp>
      <p:sp>
        <p:nvSpPr>
          <p:cNvPr id="80899" name="Rectangle 3"/>
          <p:cNvSpPr>
            <a:spLocks noChangeArrowheads="1"/>
          </p:cNvSpPr>
          <p:nvPr/>
        </p:nvSpPr>
        <p:spPr bwMode="auto">
          <a:xfrm>
            <a:off x="381000" y="1749425"/>
            <a:ext cx="7161213" cy="1174750"/>
          </a:xfrm>
          <a:prstGeom prst="rect">
            <a:avLst/>
          </a:prstGeom>
          <a:solidFill>
            <a:schemeClr val="accent1"/>
          </a:solidFill>
          <a:ln w="12700" cap="sq">
            <a:solidFill>
              <a:schemeClr val="accent1"/>
            </a:solidFill>
            <a:miter lim="800000"/>
            <a:headEnd/>
            <a:tailEnd/>
          </a:ln>
        </p:spPr>
        <p:txBody>
          <a:bodyPr wrap="none" anchor="ctr"/>
          <a:lstStyle/>
          <a:p>
            <a:endParaRPr lang="tr-TR"/>
          </a:p>
        </p:txBody>
      </p:sp>
      <p:sp>
        <p:nvSpPr>
          <p:cNvPr id="80900" name="Freeform 4"/>
          <p:cNvSpPr>
            <a:spLocks/>
          </p:cNvSpPr>
          <p:nvPr/>
        </p:nvSpPr>
        <p:spPr bwMode="auto">
          <a:xfrm>
            <a:off x="452438" y="2211388"/>
            <a:ext cx="381000" cy="252412"/>
          </a:xfrm>
          <a:custGeom>
            <a:avLst/>
            <a:gdLst>
              <a:gd name="T0" fmla="*/ 228249 w 217"/>
              <a:gd name="T1" fmla="*/ 0 h 168"/>
              <a:gd name="T2" fmla="*/ 375733 w 217"/>
              <a:gd name="T3" fmla="*/ 144235 h 168"/>
              <a:gd name="T4" fmla="*/ 122903 w 217"/>
              <a:gd name="T5" fmla="*/ 252412 h 168"/>
              <a:gd name="T6" fmla="*/ 38627 w 217"/>
              <a:gd name="T7" fmla="*/ 126206 h 168"/>
              <a:gd name="T8" fmla="*/ 17558 w 217"/>
              <a:gd name="T9" fmla="*/ 72118 h 168"/>
              <a:gd name="T10" fmla="*/ 143972 w 217"/>
              <a:gd name="T11" fmla="*/ 0 h 168"/>
              <a:gd name="T12" fmla="*/ 228249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1" name="Freeform 5"/>
          <p:cNvSpPr>
            <a:spLocks/>
          </p:cNvSpPr>
          <p:nvPr/>
        </p:nvSpPr>
        <p:spPr bwMode="auto">
          <a:xfrm>
            <a:off x="2162175" y="2211388"/>
            <a:ext cx="377825" cy="252412"/>
          </a:xfrm>
          <a:custGeom>
            <a:avLst/>
            <a:gdLst>
              <a:gd name="T0" fmla="*/ 226347 w 217"/>
              <a:gd name="T1" fmla="*/ 0 h 168"/>
              <a:gd name="T2" fmla="*/ 372602 w 217"/>
              <a:gd name="T3" fmla="*/ 144235 h 168"/>
              <a:gd name="T4" fmla="*/ 121879 w 217"/>
              <a:gd name="T5" fmla="*/ 252412 h 168"/>
              <a:gd name="T6" fmla="*/ 38305 w 217"/>
              <a:gd name="T7" fmla="*/ 126206 h 168"/>
              <a:gd name="T8" fmla="*/ 17411 w 217"/>
              <a:gd name="T9" fmla="*/ 72118 h 168"/>
              <a:gd name="T10" fmla="*/ 142773 w 217"/>
              <a:gd name="T11" fmla="*/ 0 h 168"/>
              <a:gd name="T12" fmla="*/ 226347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2" name="Freeform 6"/>
          <p:cNvSpPr>
            <a:spLocks/>
          </p:cNvSpPr>
          <p:nvPr/>
        </p:nvSpPr>
        <p:spPr bwMode="auto">
          <a:xfrm>
            <a:off x="3790950" y="2211388"/>
            <a:ext cx="382588" cy="252412"/>
          </a:xfrm>
          <a:custGeom>
            <a:avLst/>
            <a:gdLst>
              <a:gd name="T0" fmla="*/ 229200 w 217"/>
              <a:gd name="T1" fmla="*/ 0 h 168"/>
              <a:gd name="T2" fmla="*/ 377299 w 217"/>
              <a:gd name="T3" fmla="*/ 144235 h 168"/>
              <a:gd name="T4" fmla="*/ 123416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3" name="Freeform 7"/>
          <p:cNvSpPr>
            <a:spLocks/>
          </p:cNvSpPr>
          <p:nvPr/>
        </p:nvSpPr>
        <p:spPr bwMode="auto">
          <a:xfrm>
            <a:off x="5568950" y="2211388"/>
            <a:ext cx="381000" cy="252412"/>
          </a:xfrm>
          <a:custGeom>
            <a:avLst/>
            <a:gdLst>
              <a:gd name="T0" fmla="*/ 228249 w 217"/>
              <a:gd name="T1" fmla="*/ 0 h 168"/>
              <a:gd name="T2" fmla="*/ 375733 w 217"/>
              <a:gd name="T3" fmla="*/ 144235 h 168"/>
              <a:gd name="T4" fmla="*/ 122903 w 217"/>
              <a:gd name="T5" fmla="*/ 252412 h 168"/>
              <a:gd name="T6" fmla="*/ 38627 w 217"/>
              <a:gd name="T7" fmla="*/ 126206 h 168"/>
              <a:gd name="T8" fmla="*/ 17558 w 217"/>
              <a:gd name="T9" fmla="*/ 72118 h 168"/>
              <a:gd name="T10" fmla="*/ 143972 w 217"/>
              <a:gd name="T11" fmla="*/ 0 h 168"/>
              <a:gd name="T12" fmla="*/ 228249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4" name="Freeform 8"/>
          <p:cNvSpPr>
            <a:spLocks/>
          </p:cNvSpPr>
          <p:nvPr/>
        </p:nvSpPr>
        <p:spPr bwMode="auto">
          <a:xfrm>
            <a:off x="7159625" y="2211388"/>
            <a:ext cx="382588" cy="252412"/>
          </a:xfrm>
          <a:custGeom>
            <a:avLst/>
            <a:gdLst>
              <a:gd name="T0" fmla="*/ 229200 w 217"/>
              <a:gd name="T1" fmla="*/ 0 h 168"/>
              <a:gd name="T2" fmla="*/ 377299 w 217"/>
              <a:gd name="T3" fmla="*/ 144235 h 168"/>
              <a:gd name="T4" fmla="*/ 123416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grpSp>
        <p:nvGrpSpPr>
          <p:cNvPr id="2" name="Group 9"/>
          <p:cNvGrpSpPr>
            <a:grpSpLocks/>
          </p:cNvGrpSpPr>
          <p:nvPr/>
        </p:nvGrpSpPr>
        <p:grpSpPr bwMode="auto">
          <a:xfrm>
            <a:off x="381000" y="2546350"/>
            <a:ext cx="7273925" cy="82550"/>
            <a:chOff x="528" y="3360"/>
            <a:chExt cx="3264" cy="48"/>
          </a:xfrm>
        </p:grpSpPr>
        <p:sp>
          <p:nvSpPr>
            <p:cNvPr id="80975" name="Oval 10"/>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6" name="Oval 11"/>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7" name="Oval 12"/>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8" name="Oval 13"/>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9" name="Oval 14"/>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0" name="Oval 15"/>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1" name="Oval 16"/>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2" name="Oval 17"/>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3" name="Line 18"/>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sp>
        <p:nvSpPr>
          <p:cNvPr id="80906" name="Rectangle 19"/>
          <p:cNvSpPr>
            <a:spLocks noChangeArrowheads="1"/>
          </p:cNvSpPr>
          <p:nvPr/>
        </p:nvSpPr>
        <p:spPr bwMode="auto">
          <a:xfrm>
            <a:off x="381000" y="3343275"/>
            <a:ext cx="7161213" cy="1174750"/>
          </a:xfrm>
          <a:prstGeom prst="rect">
            <a:avLst/>
          </a:prstGeom>
          <a:solidFill>
            <a:schemeClr val="accent1"/>
          </a:solidFill>
          <a:ln w="12700" cap="sq">
            <a:solidFill>
              <a:schemeClr val="accent1"/>
            </a:solidFill>
            <a:miter lim="800000"/>
            <a:headEnd/>
            <a:tailEnd/>
          </a:ln>
        </p:spPr>
        <p:txBody>
          <a:bodyPr wrap="none" anchor="ctr"/>
          <a:lstStyle/>
          <a:p>
            <a:endParaRPr lang="tr-TR"/>
          </a:p>
        </p:txBody>
      </p:sp>
      <p:sp>
        <p:nvSpPr>
          <p:cNvPr id="80907" name="Freeform 20"/>
          <p:cNvSpPr>
            <a:spLocks/>
          </p:cNvSpPr>
          <p:nvPr/>
        </p:nvSpPr>
        <p:spPr bwMode="auto">
          <a:xfrm>
            <a:off x="452438" y="3846513"/>
            <a:ext cx="381000" cy="252412"/>
          </a:xfrm>
          <a:custGeom>
            <a:avLst/>
            <a:gdLst>
              <a:gd name="T0" fmla="*/ 228249 w 217"/>
              <a:gd name="T1" fmla="*/ 0 h 168"/>
              <a:gd name="T2" fmla="*/ 375733 w 217"/>
              <a:gd name="T3" fmla="*/ 144235 h 168"/>
              <a:gd name="T4" fmla="*/ 122903 w 217"/>
              <a:gd name="T5" fmla="*/ 252412 h 168"/>
              <a:gd name="T6" fmla="*/ 38627 w 217"/>
              <a:gd name="T7" fmla="*/ 126206 h 168"/>
              <a:gd name="T8" fmla="*/ 17558 w 217"/>
              <a:gd name="T9" fmla="*/ 72118 h 168"/>
              <a:gd name="T10" fmla="*/ 143972 w 217"/>
              <a:gd name="T11" fmla="*/ 0 h 168"/>
              <a:gd name="T12" fmla="*/ 228249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8" name="Freeform 21"/>
          <p:cNvSpPr>
            <a:spLocks/>
          </p:cNvSpPr>
          <p:nvPr/>
        </p:nvSpPr>
        <p:spPr bwMode="auto">
          <a:xfrm>
            <a:off x="2162175" y="3846513"/>
            <a:ext cx="377825" cy="252412"/>
          </a:xfrm>
          <a:custGeom>
            <a:avLst/>
            <a:gdLst>
              <a:gd name="T0" fmla="*/ 226347 w 217"/>
              <a:gd name="T1" fmla="*/ 0 h 168"/>
              <a:gd name="T2" fmla="*/ 372602 w 217"/>
              <a:gd name="T3" fmla="*/ 144235 h 168"/>
              <a:gd name="T4" fmla="*/ 121879 w 217"/>
              <a:gd name="T5" fmla="*/ 252412 h 168"/>
              <a:gd name="T6" fmla="*/ 38305 w 217"/>
              <a:gd name="T7" fmla="*/ 126206 h 168"/>
              <a:gd name="T8" fmla="*/ 17411 w 217"/>
              <a:gd name="T9" fmla="*/ 72118 h 168"/>
              <a:gd name="T10" fmla="*/ 142773 w 217"/>
              <a:gd name="T11" fmla="*/ 0 h 168"/>
              <a:gd name="T12" fmla="*/ 226347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9" name="Freeform 22"/>
          <p:cNvSpPr>
            <a:spLocks/>
          </p:cNvSpPr>
          <p:nvPr/>
        </p:nvSpPr>
        <p:spPr bwMode="auto">
          <a:xfrm>
            <a:off x="3967163" y="3846513"/>
            <a:ext cx="379412" cy="252412"/>
          </a:xfrm>
          <a:custGeom>
            <a:avLst/>
            <a:gdLst>
              <a:gd name="T0" fmla="*/ 227298 w 217"/>
              <a:gd name="T1" fmla="*/ 0 h 168"/>
              <a:gd name="T2" fmla="*/ 374167 w 217"/>
              <a:gd name="T3" fmla="*/ 144235 h 168"/>
              <a:gd name="T4" fmla="*/ 122391 w 217"/>
              <a:gd name="T5" fmla="*/ 252412 h 168"/>
              <a:gd name="T6" fmla="*/ 38466 w 217"/>
              <a:gd name="T7" fmla="*/ 126206 h 168"/>
              <a:gd name="T8" fmla="*/ 17484 w 217"/>
              <a:gd name="T9" fmla="*/ 72118 h 168"/>
              <a:gd name="T10" fmla="*/ 143372 w 217"/>
              <a:gd name="T11" fmla="*/ 0 h 168"/>
              <a:gd name="T12" fmla="*/ 227298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10" name="Freeform 23"/>
          <p:cNvSpPr>
            <a:spLocks/>
          </p:cNvSpPr>
          <p:nvPr/>
        </p:nvSpPr>
        <p:spPr bwMode="auto">
          <a:xfrm>
            <a:off x="5675313" y="3846513"/>
            <a:ext cx="382587" cy="252412"/>
          </a:xfrm>
          <a:custGeom>
            <a:avLst/>
            <a:gdLst>
              <a:gd name="T0" fmla="*/ 229200 w 217"/>
              <a:gd name="T1" fmla="*/ 0 h 168"/>
              <a:gd name="T2" fmla="*/ 377298 w 217"/>
              <a:gd name="T3" fmla="*/ 144235 h 168"/>
              <a:gd name="T4" fmla="*/ 123415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11" name="Freeform 24"/>
          <p:cNvSpPr>
            <a:spLocks/>
          </p:cNvSpPr>
          <p:nvPr/>
        </p:nvSpPr>
        <p:spPr bwMode="auto">
          <a:xfrm>
            <a:off x="7159625" y="3846513"/>
            <a:ext cx="382588" cy="252412"/>
          </a:xfrm>
          <a:custGeom>
            <a:avLst/>
            <a:gdLst>
              <a:gd name="T0" fmla="*/ 229200 w 217"/>
              <a:gd name="T1" fmla="*/ 0 h 168"/>
              <a:gd name="T2" fmla="*/ 377299 w 217"/>
              <a:gd name="T3" fmla="*/ 144235 h 168"/>
              <a:gd name="T4" fmla="*/ 123416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grpSp>
        <p:nvGrpSpPr>
          <p:cNvPr id="3" name="Group 25"/>
          <p:cNvGrpSpPr>
            <a:grpSpLocks/>
          </p:cNvGrpSpPr>
          <p:nvPr/>
        </p:nvGrpSpPr>
        <p:grpSpPr bwMode="auto">
          <a:xfrm>
            <a:off x="381000" y="4183063"/>
            <a:ext cx="7273925" cy="84137"/>
            <a:chOff x="528" y="3360"/>
            <a:chExt cx="3264" cy="48"/>
          </a:xfrm>
        </p:grpSpPr>
        <p:sp>
          <p:nvSpPr>
            <p:cNvPr id="80966" name="Oval 26"/>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7" name="Oval 27"/>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8" name="Oval 28"/>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9" name="Oval 29"/>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0" name="Oval 30"/>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1" name="Oval 31"/>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2" name="Oval 32"/>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3" name="Oval 33"/>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4" name="Line 34"/>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sp>
        <p:nvSpPr>
          <p:cNvPr id="80913" name="Rectangle 35"/>
          <p:cNvSpPr>
            <a:spLocks noChangeArrowheads="1"/>
          </p:cNvSpPr>
          <p:nvPr/>
        </p:nvSpPr>
        <p:spPr bwMode="auto">
          <a:xfrm>
            <a:off x="381000" y="2924175"/>
            <a:ext cx="7161213" cy="419100"/>
          </a:xfrm>
          <a:prstGeom prst="rect">
            <a:avLst/>
          </a:prstGeom>
          <a:solidFill>
            <a:srgbClr val="CC6600"/>
          </a:solidFill>
          <a:ln w="12700" cap="sq">
            <a:solidFill>
              <a:srgbClr val="CC6600"/>
            </a:solidFill>
            <a:miter lim="800000"/>
            <a:headEnd/>
            <a:tailEnd/>
          </a:ln>
        </p:spPr>
        <p:txBody>
          <a:bodyPr wrap="none" anchor="ctr"/>
          <a:lstStyle/>
          <a:p>
            <a:endParaRPr lang="tr-TR"/>
          </a:p>
        </p:txBody>
      </p:sp>
      <p:sp>
        <p:nvSpPr>
          <p:cNvPr id="80914" name="Text Box 36"/>
          <p:cNvSpPr txBox="1">
            <a:spLocks noChangeArrowheads="1"/>
          </p:cNvSpPr>
          <p:nvPr/>
        </p:nvSpPr>
        <p:spPr bwMode="auto">
          <a:xfrm>
            <a:off x="3273425" y="2914650"/>
            <a:ext cx="1530350" cy="457200"/>
          </a:xfrm>
          <a:prstGeom prst="rect">
            <a:avLst/>
          </a:prstGeom>
          <a:noFill/>
          <a:ln w="12700" cap="sq">
            <a:noFill/>
            <a:miter lim="800000"/>
            <a:headEnd/>
            <a:tailEnd/>
          </a:ln>
        </p:spPr>
        <p:txBody>
          <a:bodyPr wrap="none" anchor="ctr">
            <a:spAutoFit/>
          </a:bodyPr>
          <a:lstStyle/>
          <a:p>
            <a:pPr algn="ctr" eaLnBrk="0" hangingPunct="0"/>
            <a:r>
              <a:rPr lang="tr-TR" b="1"/>
              <a:t>Kuru alan</a:t>
            </a:r>
          </a:p>
        </p:txBody>
      </p:sp>
      <p:sp>
        <p:nvSpPr>
          <p:cNvPr id="80915" name="Text Box 37"/>
          <p:cNvSpPr txBox="1">
            <a:spLocks noChangeArrowheads="1"/>
          </p:cNvSpPr>
          <p:nvPr/>
        </p:nvSpPr>
        <p:spPr bwMode="auto">
          <a:xfrm>
            <a:off x="885117" y="903873"/>
            <a:ext cx="1098378" cy="338554"/>
          </a:xfrm>
          <a:prstGeom prst="rect">
            <a:avLst/>
          </a:prstGeom>
          <a:noFill/>
          <a:ln w="12700" cap="sq">
            <a:noFill/>
            <a:miter lim="800000"/>
            <a:headEnd/>
            <a:tailEnd/>
          </a:ln>
        </p:spPr>
        <p:txBody>
          <a:bodyPr wrap="none" anchor="ctr">
            <a:spAutoFit/>
          </a:bodyPr>
          <a:lstStyle/>
          <a:p>
            <a:pPr algn="ctr" eaLnBrk="0" hangingPunct="0"/>
            <a:r>
              <a:rPr lang="tr-TR" sz="1600" b="1" dirty="0">
                <a:solidFill>
                  <a:srgbClr val="C00000"/>
                </a:solidFill>
              </a:rPr>
              <a:t>Damlatıcı</a:t>
            </a:r>
          </a:p>
        </p:txBody>
      </p:sp>
      <p:sp>
        <p:nvSpPr>
          <p:cNvPr id="80916" name="Text Box 38"/>
          <p:cNvSpPr txBox="1">
            <a:spLocks noChangeArrowheads="1"/>
          </p:cNvSpPr>
          <p:nvPr/>
        </p:nvSpPr>
        <p:spPr bwMode="auto">
          <a:xfrm>
            <a:off x="3058023" y="1210261"/>
            <a:ext cx="684803" cy="338554"/>
          </a:xfrm>
          <a:prstGeom prst="rect">
            <a:avLst/>
          </a:prstGeom>
          <a:noFill/>
          <a:ln w="12700" cap="sq">
            <a:noFill/>
            <a:miter lim="800000"/>
            <a:headEnd/>
            <a:tailEnd/>
          </a:ln>
        </p:spPr>
        <p:txBody>
          <a:bodyPr wrap="none" anchor="ctr">
            <a:spAutoFit/>
          </a:bodyPr>
          <a:lstStyle/>
          <a:p>
            <a:pPr algn="ctr" eaLnBrk="0" hangingPunct="0"/>
            <a:r>
              <a:rPr lang="tr-TR" sz="1600" b="1" dirty="0">
                <a:solidFill>
                  <a:srgbClr val="C00000"/>
                </a:solidFill>
              </a:rPr>
              <a:t>Ağaç</a:t>
            </a:r>
          </a:p>
        </p:txBody>
      </p:sp>
      <p:sp>
        <p:nvSpPr>
          <p:cNvPr id="80917" name="Text Box 39"/>
          <p:cNvSpPr txBox="1">
            <a:spLocks noChangeArrowheads="1"/>
          </p:cNvSpPr>
          <p:nvPr/>
        </p:nvSpPr>
        <p:spPr bwMode="auto">
          <a:xfrm>
            <a:off x="4600933" y="875298"/>
            <a:ext cx="1863010" cy="338554"/>
          </a:xfrm>
          <a:prstGeom prst="rect">
            <a:avLst/>
          </a:prstGeom>
          <a:noFill/>
          <a:ln w="12700" cap="sq">
            <a:noFill/>
            <a:miter lim="800000"/>
            <a:headEnd/>
            <a:tailEnd/>
          </a:ln>
        </p:spPr>
        <p:txBody>
          <a:bodyPr wrap="none" anchor="ctr">
            <a:spAutoFit/>
          </a:bodyPr>
          <a:lstStyle/>
          <a:p>
            <a:pPr algn="ctr" eaLnBrk="0" hangingPunct="0"/>
            <a:r>
              <a:rPr lang="tr-TR" sz="1600" b="1" dirty="0" err="1">
                <a:solidFill>
                  <a:srgbClr val="C00000"/>
                </a:solidFill>
              </a:rPr>
              <a:t>Lateral</a:t>
            </a:r>
            <a:r>
              <a:rPr lang="tr-TR" sz="1600" b="1" dirty="0">
                <a:solidFill>
                  <a:srgbClr val="C00000"/>
                </a:solidFill>
              </a:rPr>
              <a:t> boru hattı</a:t>
            </a:r>
          </a:p>
        </p:txBody>
      </p:sp>
      <p:sp>
        <p:nvSpPr>
          <p:cNvPr id="80918" name="Text Box 40"/>
          <p:cNvSpPr txBox="1">
            <a:spLocks noChangeArrowheads="1"/>
          </p:cNvSpPr>
          <p:nvPr/>
        </p:nvSpPr>
        <p:spPr bwMode="auto">
          <a:xfrm>
            <a:off x="2990850" y="4154488"/>
            <a:ext cx="1885950" cy="457200"/>
          </a:xfrm>
          <a:prstGeom prst="rect">
            <a:avLst/>
          </a:prstGeom>
          <a:noFill/>
          <a:ln w="12700" cap="sq">
            <a:noFill/>
            <a:miter lim="800000"/>
            <a:headEnd/>
            <a:tailEnd/>
          </a:ln>
        </p:spPr>
        <p:txBody>
          <a:bodyPr wrap="none" anchor="ctr">
            <a:spAutoFit/>
          </a:bodyPr>
          <a:lstStyle/>
          <a:p>
            <a:pPr algn="ctr" eaLnBrk="0" hangingPunct="0"/>
            <a:r>
              <a:rPr lang="tr-TR" b="1" dirty="0"/>
              <a:t>Islatılan alan</a:t>
            </a:r>
          </a:p>
        </p:txBody>
      </p:sp>
      <p:sp>
        <p:nvSpPr>
          <p:cNvPr id="80919" name="Line 41"/>
          <p:cNvSpPr>
            <a:spLocks noChangeShapeType="1"/>
          </p:cNvSpPr>
          <p:nvPr/>
        </p:nvSpPr>
        <p:spPr bwMode="auto">
          <a:xfrm>
            <a:off x="949325" y="4937125"/>
            <a:ext cx="0" cy="168275"/>
          </a:xfrm>
          <a:prstGeom prst="line">
            <a:avLst/>
          </a:prstGeom>
          <a:noFill/>
          <a:ln w="3175" cap="sq">
            <a:solidFill>
              <a:schemeClr val="tx1"/>
            </a:solidFill>
            <a:round/>
            <a:headEnd/>
            <a:tailEnd/>
          </a:ln>
        </p:spPr>
        <p:txBody>
          <a:bodyPr wrap="none" anchor="ctr"/>
          <a:lstStyle/>
          <a:p>
            <a:endParaRPr lang="tr-TR"/>
          </a:p>
        </p:txBody>
      </p:sp>
      <p:sp>
        <p:nvSpPr>
          <p:cNvPr id="80920" name="Line 42"/>
          <p:cNvSpPr>
            <a:spLocks noChangeShapeType="1"/>
          </p:cNvSpPr>
          <p:nvPr/>
        </p:nvSpPr>
        <p:spPr bwMode="auto">
          <a:xfrm>
            <a:off x="1744663" y="4937125"/>
            <a:ext cx="0" cy="168275"/>
          </a:xfrm>
          <a:prstGeom prst="line">
            <a:avLst/>
          </a:prstGeom>
          <a:noFill/>
          <a:ln w="3175" cap="sq">
            <a:solidFill>
              <a:schemeClr val="tx1"/>
            </a:solidFill>
            <a:round/>
            <a:headEnd/>
            <a:tailEnd/>
          </a:ln>
        </p:spPr>
        <p:txBody>
          <a:bodyPr wrap="none" anchor="ctr"/>
          <a:lstStyle/>
          <a:p>
            <a:endParaRPr lang="tr-TR"/>
          </a:p>
        </p:txBody>
      </p:sp>
      <p:sp>
        <p:nvSpPr>
          <p:cNvPr id="80921" name="Line 43"/>
          <p:cNvSpPr>
            <a:spLocks noChangeShapeType="1"/>
          </p:cNvSpPr>
          <p:nvPr/>
        </p:nvSpPr>
        <p:spPr bwMode="auto">
          <a:xfrm>
            <a:off x="949325" y="5021263"/>
            <a:ext cx="795338" cy="0"/>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22" name="Line 44"/>
          <p:cNvSpPr>
            <a:spLocks noChangeShapeType="1"/>
          </p:cNvSpPr>
          <p:nvPr/>
        </p:nvSpPr>
        <p:spPr bwMode="auto">
          <a:xfrm>
            <a:off x="8280400" y="2336800"/>
            <a:ext cx="341313" cy="0"/>
          </a:xfrm>
          <a:prstGeom prst="line">
            <a:avLst/>
          </a:prstGeom>
          <a:noFill/>
          <a:ln w="3175" cap="sq">
            <a:solidFill>
              <a:schemeClr val="tx1"/>
            </a:solidFill>
            <a:round/>
            <a:headEnd/>
            <a:tailEnd/>
          </a:ln>
        </p:spPr>
        <p:txBody>
          <a:bodyPr wrap="none" anchor="ctr"/>
          <a:lstStyle/>
          <a:p>
            <a:endParaRPr lang="tr-TR"/>
          </a:p>
        </p:txBody>
      </p:sp>
      <p:sp>
        <p:nvSpPr>
          <p:cNvPr id="80923" name="Line 45"/>
          <p:cNvSpPr>
            <a:spLocks noChangeShapeType="1"/>
          </p:cNvSpPr>
          <p:nvPr/>
        </p:nvSpPr>
        <p:spPr bwMode="auto">
          <a:xfrm>
            <a:off x="8261350" y="3994150"/>
            <a:ext cx="341313" cy="0"/>
          </a:xfrm>
          <a:prstGeom prst="line">
            <a:avLst/>
          </a:prstGeom>
          <a:noFill/>
          <a:ln w="3175" cap="sq">
            <a:solidFill>
              <a:schemeClr val="tx1"/>
            </a:solidFill>
            <a:round/>
            <a:headEnd/>
            <a:tailEnd/>
          </a:ln>
        </p:spPr>
        <p:txBody>
          <a:bodyPr wrap="none" anchor="ctr"/>
          <a:lstStyle/>
          <a:p>
            <a:endParaRPr lang="tr-TR"/>
          </a:p>
        </p:txBody>
      </p:sp>
      <p:sp>
        <p:nvSpPr>
          <p:cNvPr id="80924" name="Line 46"/>
          <p:cNvSpPr>
            <a:spLocks noChangeShapeType="1"/>
          </p:cNvSpPr>
          <p:nvPr/>
        </p:nvSpPr>
        <p:spPr bwMode="auto">
          <a:xfrm>
            <a:off x="8451850" y="2336800"/>
            <a:ext cx="0" cy="1657350"/>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25" name="Text Box 47"/>
          <p:cNvSpPr txBox="1">
            <a:spLocks noChangeArrowheads="1"/>
          </p:cNvSpPr>
          <p:nvPr/>
        </p:nvSpPr>
        <p:spPr bwMode="auto">
          <a:xfrm>
            <a:off x="1108997" y="4617522"/>
            <a:ext cx="433131" cy="369332"/>
          </a:xfrm>
          <a:prstGeom prst="rect">
            <a:avLst/>
          </a:prstGeom>
          <a:noFill/>
          <a:ln w="12700" cap="sq">
            <a:noFill/>
            <a:miter lim="800000"/>
            <a:headEnd/>
            <a:tailEnd/>
          </a:ln>
        </p:spPr>
        <p:txBody>
          <a:bodyPr wrap="none" anchor="ctr">
            <a:spAutoFit/>
          </a:bodyPr>
          <a:lstStyle/>
          <a:p>
            <a:pPr algn="ctr" eaLnBrk="0" hangingPunct="0"/>
            <a:r>
              <a:rPr lang="tr-TR" b="1" dirty="0" err="1">
                <a:solidFill>
                  <a:srgbClr val="C00000"/>
                </a:solidFill>
              </a:rPr>
              <a:t>S</a:t>
            </a:r>
            <a:r>
              <a:rPr lang="tr-TR" b="1" baseline="-25000" dirty="0" err="1">
                <a:solidFill>
                  <a:srgbClr val="C00000"/>
                </a:solidFill>
              </a:rPr>
              <a:t>d</a:t>
            </a:r>
            <a:endParaRPr lang="tr-TR" b="1" dirty="0">
              <a:solidFill>
                <a:srgbClr val="C00000"/>
              </a:solidFill>
            </a:endParaRPr>
          </a:p>
        </p:txBody>
      </p:sp>
      <p:sp>
        <p:nvSpPr>
          <p:cNvPr id="80926" name="Text Box 48"/>
          <p:cNvSpPr txBox="1">
            <a:spLocks noChangeArrowheads="1"/>
          </p:cNvSpPr>
          <p:nvPr/>
        </p:nvSpPr>
        <p:spPr bwMode="auto">
          <a:xfrm rot="5400000">
            <a:off x="8291896" y="3201087"/>
            <a:ext cx="1094607" cy="369332"/>
          </a:xfrm>
          <a:prstGeom prst="rect">
            <a:avLst/>
          </a:prstGeom>
          <a:noFill/>
          <a:ln w="12700" cap="sq">
            <a:noFill/>
            <a:miter lim="800000"/>
            <a:headEnd/>
            <a:tailEnd/>
          </a:ln>
        </p:spPr>
        <p:txBody>
          <a:bodyPr wrap="square" anchor="ctr">
            <a:spAutoFit/>
          </a:bodyPr>
          <a:lstStyle/>
          <a:p>
            <a:pPr algn="ctr" eaLnBrk="0" hangingPunct="0"/>
            <a:r>
              <a:rPr lang="tr-TR" b="1" dirty="0" err="1">
                <a:solidFill>
                  <a:srgbClr val="C00000"/>
                </a:solidFill>
              </a:rPr>
              <a:t>S</a:t>
            </a:r>
            <a:r>
              <a:rPr lang="tr-TR" b="1" baseline="-25000" dirty="0" err="1">
                <a:solidFill>
                  <a:srgbClr val="C00000"/>
                </a:solidFill>
              </a:rPr>
              <a:t>s</a:t>
            </a:r>
            <a:r>
              <a:rPr lang="tr-TR" b="1" dirty="0">
                <a:solidFill>
                  <a:srgbClr val="C00000"/>
                </a:solidFill>
              </a:rPr>
              <a:t>= 5 m</a:t>
            </a:r>
          </a:p>
        </p:txBody>
      </p:sp>
      <p:sp>
        <p:nvSpPr>
          <p:cNvPr id="80927" name="Line 49"/>
          <p:cNvSpPr>
            <a:spLocks noChangeShapeType="1"/>
          </p:cNvSpPr>
          <p:nvPr/>
        </p:nvSpPr>
        <p:spPr bwMode="auto">
          <a:xfrm flipV="1">
            <a:off x="949325" y="1289050"/>
            <a:ext cx="341313" cy="754063"/>
          </a:xfrm>
          <a:prstGeom prst="line">
            <a:avLst/>
          </a:prstGeom>
          <a:noFill/>
          <a:ln w="3175" cap="sq">
            <a:solidFill>
              <a:schemeClr val="tx1"/>
            </a:solidFill>
            <a:round/>
            <a:headEnd type="triangle" w="med" len="med"/>
            <a:tailEnd/>
          </a:ln>
        </p:spPr>
        <p:txBody>
          <a:bodyPr wrap="none" anchor="ctr"/>
          <a:lstStyle/>
          <a:p>
            <a:endParaRPr lang="tr-TR"/>
          </a:p>
        </p:txBody>
      </p:sp>
      <p:sp>
        <p:nvSpPr>
          <p:cNvPr id="80928" name="Line 50"/>
          <p:cNvSpPr>
            <a:spLocks noChangeShapeType="1"/>
          </p:cNvSpPr>
          <p:nvPr/>
        </p:nvSpPr>
        <p:spPr bwMode="auto">
          <a:xfrm flipH="1">
            <a:off x="2427288" y="1666875"/>
            <a:ext cx="909637" cy="669925"/>
          </a:xfrm>
          <a:prstGeom prst="line">
            <a:avLst/>
          </a:prstGeom>
          <a:noFill/>
          <a:ln w="3175" cap="sq">
            <a:solidFill>
              <a:schemeClr val="tx1"/>
            </a:solidFill>
            <a:round/>
            <a:headEnd/>
            <a:tailEnd type="triangle" w="med" len="med"/>
          </a:ln>
        </p:spPr>
        <p:txBody>
          <a:bodyPr wrap="none" anchor="ctr"/>
          <a:lstStyle/>
          <a:p>
            <a:endParaRPr lang="tr-TR"/>
          </a:p>
        </p:txBody>
      </p:sp>
      <p:sp>
        <p:nvSpPr>
          <p:cNvPr id="80929" name="Line 51"/>
          <p:cNvSpPr>
            <a:spLocks noChangeShapeType="1"/>
          </p:cNvSpPr>
          <p:nvPr/>
        </p:nvSpPr>
        <p:spPr bwMode="auto">
          <a:xfrm>
            <a:off x="5495925" y="1246188"/>
            <a:ext cx="0" cy="839787"/>
          </a:xfrm>
          <a:prstGeom prst="line">
            <a:avLst/>
          </a:prstGeom>
          <a:noFill/>
          <a:ln w="3175" cap="sq">
            <a:solidFill>
              <a:schemeClr val="tx1"/>
            </a:solidFill>
            <a:round/>
            <a:headEnd/>
            <a:tailEnd type="triangle" w="med" len="med"/>
          </a:ln>
        </p:spPr>
        <p:txBody>
          <a:bodyPr wrap="none" anchor="ctr"/>
          <a:lstStyle/>
          <a:p>
            <a:endParaRPr lang="tr-TR"/>
          </a:p>
        </p:txBody>
      </p:sp>
      <p:sp>
        <p:nvSpPr>
          <p:cNvPr id="80930" name="Line 52"/>
          <p:cNvSpPr>
            <a:spLocks noChangeShapeType="1"/>
          </p:cNvSpPr>
          <p:nvPr/>
        </p:nvSpPr>
        <p:spPr bwMode="auto">
          <a:xfrm>
            <a:off x="4132263" y="4937125"/>
            <a:ext cx="0" cy="168275"/>
          </a:xfrm>
          <a:prstGeom prst="line">
            <a:avLst/>
          </a:prstGeom>
          <a:noFill/>
          <a:ln w="3175" cap="sq">
            <a:solidFill>
              <a:schemeClr val="tx1"/>
            </a:solidFill>
            <a:round/>
            <a:headEnd/>
            <a:tailEnd/>
          </a:ln>
        </p:spPr>
        <p:txBody>
          <a:bodyPr wrap="none" anchor="ctr"/>
          <a:lstStyle/>
          <a:p>
            <a:endParaRPr lang="tr-TR"/>
          </a:p>
        </p:txBody>
      </p:sp>
      <p:sp>
        <p:nvSpPr>
          <p:cNvPr id="80931" name="Line 53"/>
          <p:cNvSpPr>
            <a:spLocks noChangeShapeType="1"/>
          </p:cNvSpPr>
          <p:nvPr/>
        </p:nvSpPr>
        <p:spPr bwMode="auto">
          <a:xfrm>
            <a:off x="5837238" y="4937125"/>
            <a:ext cx="0" cy="168275"/>
          </a:xfrm>
          <a:prstGeom prst="line">
            <a:avLst/>
          </a:prstGeom>
          <a:noFill/>
          <a:ln w="3175" cap="sq">
            <a:solidFill>
              <a:schemeClr val="tx1"/>
            </a:solidFill>
            <a:round/>
            <a:headEnd/>
            <a:tailEnd/>
          </a:ln>
        </p:spPr>
        <p:txBody>
          <a:bodyPr wrap="none" anchor="ctr"/>
          <a:lstStyle/>
          <a:p>
            <a:endParaRPr lang="tr-TR"/>
          </a:p>
        </p:txBody>
      </p:sp>
      <p:sp>
        <p:nvSpPr>
          <p:cNvPr id="80932" name="Line 54"/>
          <p:cNvSpPr>
            <a:spLocks noChangeShapeType="1"/>
          </p:cNvSpPr>
          <p:nvPr/>
        </p:nvSpPr>
        <p:spPr bwMode="auto">
          <a:xfrm>
            <a:off x="4132263" y="5021263"/>
            <a:ext cx="1704975" cy="0"/>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33" name="Text Box 55"/>
          <p:cNvSpPr txBox="1">
            <a:spLocks noChangeArrowheads="1"/>
          </p:cNvSpPr>
          <p:nvPr/>
        </p:nvSpPr>
        <p:spPr bwMode="auto">
          <a:xfrm>
            <a:off x="4768850" y="4617522"/>
            <a:ext cx="1243310" cy="369332"/>
          </a:xfrm>
          <a:prstGeom prst="rect">
            <a:avLst/>
          </a:prstGeom>
          <a:noFill/>
          <a:ln w="12700" cap="sq">
            <a:noFill/>
            <a:miter lim="800000"/>
            <a:headEnd/>
            <a:tailEnd/>
          </a:ln>
        </p:spPr>
        <p:txBody>
          <a:bodyPr wrap="square" anchor="ctr">
            <a:spAutoFit/>
          </a:bodyPr>
          <a:lstStyle/>
          <a:p>
            <a:pPr algn="ctr" eaLnBrk="0" hangingPunct="0"/>
            <a:r>
              <a:rPr lang="tr-TR" b="1" dirty="0" err="1">
                <a:solidFill>
                  <a:srgbClr val="C00000"/>
                </a:solidFill>
              </a:rPr>
              <a:t>S</a:t>
            </a:r>
            <a:r>
              <a:rPr lang="tr-TR" b="1" baseline="-25000" dirty="0" err="1">
                <a:solidFill>
                  <a:srgbClr val="C00000"/>
                </a:solidFill>
              </a:rPr>
              <a:t>a</a:t>
            </a:r>
            <a:r>
              <a:rPr lang="tr-TR" b="1" baseline="-25000" dirty="0">
                <a:solidFill>
                  <a:srgbClr val="C00000"/>
                </a:solidFill>
              </a:rPr>
              <a:t> </a:t>
            </a:r>
            <a:r>
              <a:rPr lang="tr-TR" b="1" dirty="0">
                <a:solidFill>
                  <a:srgbClr val="C00000"/>
                </a:solidFill>
              </a:rPr>
              <a:t>= 4 m </a:t>
            </a:r>
          </a:p>
        </p:txBody>
      </p:sp>
      <p:grpSp>
        <p:nvGrpSpPr>
          <p:cNvPr id="4" name="Group 56"/>
          <p:cNvGrpSpPr>
            <a:grpSpLocks/>
          </p:cNvGrpSpPr>
          <p:nvPr/>
        </p:nvGrpSpPr>
        <p:grpSpPr bwMode="auto">
          <a:xfrm>
            <a:off x="381000" y="2001838"/>
            <a:ext cx="7273925" cy="84137"/>
            <a:chOff x="528" y="3360"/>
            <a:chExt cx="3264" cy="48"/>
          </a:xfrm>
        </p:grpSpPr>
        <p:sp>
          <p:nvSpPr>
            <p:cNvPr id="80957" name="Oval 57"/>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8" name="Oval 58"/>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9" name="Oval 59"/>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0" name="Oval 60"/>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1" name="Oval 61"/>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2" name="Oval 62"/>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3" name="Oval 63"/>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4" name="Oval 64"/>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5" name="Line 65"/>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grpSp>
        <p:nvGrpSpPr>
          <p:cNvPr id="5" name="Group 66"/>
          <p:cNvGrpSpPr>
            <a:grpSpLocks/>
          </p:cNvGrpSpPr>
          <p:nvPr/>
        </p:nvGrpSpPr>
        <p:grpSpPr bwMode="auto">
          <a:xfrm>
            <a:off x="381000" y="3595688"/>
            <a:ext cx="7273925" cy="84137"/>
            <a:chOff x="528" y="3360"/>
            <a:chExt cx="3264" cy="48"/>
          </a:xfrm>
        </p:grpSpPr>
        <p:sp>
          <p:nvSpPr>
            <p:cNvPr id="80948" name="Oval 67"/>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49" name="Oval 68"/>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0" name="Oval 69"/>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1" name="Oval 70"/>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2" name="Oval 71"/>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3" name="Oval 72"/>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4" name="Oval 73"/>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5" name="Oval 74"/>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6" name="Line 75"/>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sp>
        <p:nvSpPr>
          <p:cNvPr id="80936" name="Line 76"/>
          <p:cNvSpPr>
            <a:spLocks noChangeShapeType="1"/>
          </p:cNvSpPr>
          <p:nvPr/>
        </p:nvSpPr>
        <p:spPr bwMode="auto">
          <a:xfrm>
            <a:off x="7731125" y="2589213"/>
            <a:ext cx="341313" cy="0"/>
          </a:xfrm>
          <a:prstGeom prst="line">
            <a:avLst/>
          </a:prstGeom>
          <a:noFill/>
          <a:ln w="3175" cap="sq">
            <a:solidFill>
              <a:schemeClr val="tx1"/>
            </a:solidFill>
            <a:round/>
            <a:headEnd/>
            <a:tailEnd/>
          </a:ln>
        </p:spPr>
        <p:txBody>
          <a:bodyPr wrap="none" anchor="ctr"/>
          <a:lstStyle/>
          <a:p>
            <a:endParaRPr lang="tr-TR"/>
          </a:p>
        </p:txBody>
      </p:sp>
      <p:sp>
        <p:nvSpPr>
          <p:cNvPr id="80937" name="Line 77"/>
          <p:cNvSpPr>
            <a:spLocks noChangeShapeType="1"/>
          </p:cNvSpPr>
          <p:nvPr/>
        </p:nvSpPr>
        <p:spPr bwMode="auto">
          <a:xfrm>
            <a:off x="7731125" y="2103438"/>
            <a:ext cx="341313" cy="0"/>
          </a:xfrm>
          <a:prstGeom prst="line">
            <a:avLst/>
          </a:prstGeom>
          <a:noFill/>
          <a:ln w="3175" cap="sq">
            <a:solidFill>
              <a:schemeClr val="tx1"/>
            </a:solidFill>
            <a:round/>
            <a:headEnd/>
            <a:tailEnd/>
          </a:ln>
        </p:spPr>
        <p:txBody>
          <a:bodyPr wrap="none" anchor="ctr"/>
          <a:lstStyle/>
          <a:p>
            <a:endParaRPr lang="tr-TR"/>
          </a:p>
        </p:txBody>
      </p:sp>
      <p:sp>
        <p:nvSpPr>
          <p:cNvPr id="80938" name="Line 78"/>
          <p:cNvSpPr>
            <a:spLocks noChangeShapeType="1"/>
          </p:cNvSpPr>
          <p:nvPr/>
        </p:nvSpPr>
        <p:spPr bwMode="auto">
          <a:xfrm>
            <a:off x="7883525" y="2085975"/>
            <a:ext cx="0" cy="503238"/>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39" name="Text Box 79"/>
          <p:cNvSpPr txBox="1">
            <a:spLocks noChangeArrowheads="1"/>
          </p:cNvSpPr>
          <p:nvPr/>
        </p:nvSpPr>
        <p:spPr bwMode="auto">
          <a:xfrm>
            <a:off x="7900374" y="1286703"/>
            <a:ext cx="920098" cy="353943"/>
          </a:xfrm>
          <a:prstGeom prst="rect">
            <a:avLst/>
          </a:prstGeom>
          <a:noFill/>
          <a:ln w="12700" cap="sq">
            <a:noFill/>
            <a:miter lim="800000"/>
            <a:headEnd/>
            <a:tailEnd/>
          </a:ln>
        </p:spPr>
        <p:txBody>
          <a:bodyPr wrap="square" anchor="ctr">
            <a:spAutoFit/>
          </a:bodyPr>
          <a:lstStyle/>
          <a:p>
            <a:pPr algn="ctr" eaLnBrk="0" hangingPunct="0"/>
            <a:r>
              <a:rPr lang="tr-TR" sz="1700" b="1" dirty="0" err="1">
                <a:solidFill>
                  <a:srgbClr val="C00000"/>
                </a:solidFill>
                <a:effectLst>
                  <a:outerShdw blurRad="38100" dist="38100" dir="2700000" algn="tl">
                    <a:srgbClr val="000000">
                      <a:alpha val="43137"/>
                    </a:srgbClr>
                  </a:outerShdw>
                </a:effectLst>
              </a:rPr>
              <a:t>S</a:t>
            </a:r>
            <a:r>
              <a:rPr lang="tr-TR" sz="1700" b="1" baseline="-25000" dirty="0" err="1">
                <a:solidFill>
                  <a:srgbClr val="C00000"/>
                </a:solidFill>
                <a:effectLst>
                  <a:outerShdw blurRad="38100" dist="38100" dir="2700000" algn="tl">
                    <a:srgbClr val="000000">
                      <a:alpha val="43137"/>
                    </a:srgbClr>
                  </a:outerShdw>
                </a:effectLst>
              </a:rPr>
              <a:t>l</a:t>
            </a:r>
            <a:r>
              <a:rPr lang="tr-TR" sz="1700" b="1" dirty="0">
                <a:solidFill>
                  <a:srgbClr val="C00000"/>
                </a:solidFill>
                <a:effectLst>
                  <a:outerShdw blurRad="38100" dist="38100" dir="2700000" algn="tl">
                    <a:srgbClr val="000000">
                      <a:alpha val="43137"/>
                    </a:srgbClr>
                  </a:outerShdw>
                </a:effectLst>
              </a:rPr>
              <a:t>=</a:t>
            </a:r>
            <a:r>
              <a:rPr lang="tr-TR" sz="1700" b="1" dirty="0" err="1">
                <a:solidFill>
                  <a:srgbClr val="C00000"/>
                </a:solidFill>
                <a:effectLst>
                  <a:outerShdw blurRad="38100" dist="38100" dir="2700000" algn="tl">
                    <a:srgbClr val="000000">
                      <a:alpha val="43137"/>
                    </a:srgbClr>
                  </a:outerShdw>
                </a:effectLst>
              </a:rPr>
              <a:t>kS</a:t>
            </a:r>
            <a:r>
              <a:rPr lang="tr-TR" sz="1700" b="1" baseline="-25000" dirty="0" err="1">
                <a:solidFill>
                  <a:srgbClr val="C00000"/>
                </a:solidFill>
                <a:effectLst>
                  <a:outerShdw blurRad="38100" dist="38100" dir="2700000" algn="tl">
                    <a:srgbClr val="000000">
                      <a:alpha val="43137"/>
                    </a:srgbClr>
                  </a:outerShdw>
                </a:effectLst>
              </a:rPr>
              <a:t>d</a:t>
            </a:r>
            <a:endParaRPr lang="tr-TR" sz="1700" b="1" dirty="0">
              <a:solidFill>
                <a:srgbClr val="C00000"/>
              </a:solidFill>
              <a:effectLst>
                <a:outerShdw blurRad="38100" dist="38100" dir="2700000" algn="tl">
                  <a:srgbClr val="000000">
                    <a:alpha val="43137"/>
                  </a:srgbClr>
                </a:outerShdw>
              </a:effectLst>
            </a:endParaRPr>
          </a:p>
        </p:txBody>
      </p:sp>
      <p:cxnSp>
        <p:nvCxnSpPr>
          <p:cNvPr id="80940" name="AutoShape 80"/>
          <p:cNvCxnSpPr>
            <a:cxnSpLocks noChangeShapeType="1"/>
          </p:cNvCxnSpPr>
          <p:nvPr/>
        </p:nvCxnSpPr>
        <p:spPr bwMode="auto">
          <a:xfrm rot="16200000" flipH="1">
            <a:off x="6149181" y="3064669"/>
            <a:ext cx="3175" cy="1588"/>
          </a:xfrm>
          <a:prstGeom prst="curvedConnector3">
            <a:avLst>
              <a:gd name="adj1" fmla="val 0"/>
            </a:avLst>
          </a:prstGeom>
          <a:noFill/>
          <a:ln w="12700" cap="sq">
            <a:solidFill>
              <a:schemeClr val="tx1"/>
            </a:solidFill>
            <a:round/>
            <a:headEnd/>
            <a:tailEnd/>
          </a:ln>
        </p:spPr>
      </p:cxnSp>
      <p:sp>
        <p:nvSpPr>
          <p:cNvPr id="80941" name="Freeform 81"/>
          <p:cNvSpPr>
            <a:spLocks/>
          </p:cNvSpPr>
          <p:nvPr/>
        </p:nvSpPr>
        <p:spPr bwMode="auto">
          <a:xfrm>
            <a:off x="7854950" y="1708150"/>
            <a:ext cx="511175" cy="692150"/>
          </a:xfrm>
          <a:custGeom>
            <a:avLst/>
            <a:gdLst>
              <a:gd name="T0" fmla="*/ 511175 w 216"/>
              <a:gd name="T1" fmla="*/ 0 h 396"/>
              <a:gd name="T2" fmla="*/ 312385 w 216"/>
              <a:gd name="T3" fmla="*/ 524356 h 396"/>
              <a:gd name="T4" fmla="*/ 85196 w 216"/>
              <a:gd name="T5" fmla="*/ 671176 h 396"/>
              <a:gd name="T6" fmla="*/ 0 w 216"/>
              <a:gd name="T7" fmla="*/ 692150 h 396"/>
              <a:gd name="T8" fmla="*/ 0 60000 65536"/>
              <a:gd name="T9" fmla="*/ 0 60000 65536"/>
              <a:gd name="T10" fmla="*/ 0 60000 65536"/>
              <a:gd name="T11" fmla="*/ 0 60000 65536"/>
              <a:gd name="T12" fmla="*/ 0 w 216"/>
              <a:gd name="T13" fmla="*/ 0 h 396"/>
              <a:gd name="T14" fmla="*/ 216 w 216"/>
              <a:gd name="T15" fmla="*/ 396 h 396"/>
            </a:gdLst>
            <a:ahLst/>
            <a:cxnLst>
              <a:cxn ang="T8">
                <a:pos x="T0" y="T1"/>
              </a:cxn>
              <a:cxn ang="T9">
                <a:pos x="T2" y="T3"/>
              </a:cxn>
              <a:cxn ang="T10">
                <a:pos x="T4" y="T5"/>
              </a:cxn>
              <a:cxn ang="T11">
                <a:pos x="T6" y="T7"/>
              </a:cxn>
            </a:cxnLst>
            <a:rect l="T12" t="T13" r="T14" b="T15"/>
            <a:pathLst>
              <a:path w="216" h="396">
                <a:moveTo>
                  <a:pt x="216" y="0"/>
                </a:moveTo>
                <a:cubicBezTo>
                  <a:pt x="195" y="103"/>
                  <a:pt x="165" y="200"/>
                  <a:pt x="132" y="300"/>
                </a:cubicBezTo>
                <a:cubicBezTo>
                  <a:pt x="120" y="337"/>
                  <a:pt x="64" y="375"/>
                  <a:pt x="36" y="384"/>
                </a:cubicBezTo>
                <a:cubicBezTo>
                  <a:pt x="24" y="388"/>
                  <a:pt x="0" y="396"/>
                  <a:pt x="0" y="396"/>
                </a:cubicBezTo>
              </a:path>
            </a:pathLst>
          </a:custGeom>
          <a:noFill/>
          <a:ln w="3175" cap="sq" cmpd="sng">
            <a:solidFill>
              <a:schemeClr val="tx1"/>
            </a:solidFill>
            <a:prstDash val="solid"/>
            <a:round/>
            <a:headEnd/>
            <a:tailEnd/>
          </a:ln>
        </p:spPr>
        <p:txBody>
          <a:bodyPr wrap="none" anchor="ctr"/>
          <a:lstStyle/>
          <a:p>
            <a:endParaRPr lang="tr-TR"/>
          </a:p>
        </p:txBody>
      </p:sp>
      <p:grpSp>
        <p:nvGrpSpPr>
          <p:cNvPr id="6" name="Group 82"/>
          <p:cNvGrpSpPr>
            <a:grpSpLocks/>
          </p:cNvGrpSpPr>
          <p:nvPr/>
        </p:nvGrpSpPr>
        <p:grpSpPr bwMode="auto">
          <a:xfrm>
            <a:off x="3602038" y="5835650"/>
            <a:ext cx="1808162" cy="946150"/>
            <a:chOff x="2060" y="3299"/>
            <a:chExt cx="1139" cy="596"/>
          </a:xfrm>
        </p:grpSpPr>
        <p:sp>
          <p:nvSpPr>
            <p:cNvPr id="80943" name="Text Box 83"/>
            <p:cNvSpPr txBox="1">
              <a:spLocks noChangeArrowheads="1"/>
            </p:cNvSpPr>
            <p:nvPr/>
          </p:nvSpPr>
          <p:spPr bwMode="auto">
            <a:xfrm>
              <a:off x="2502" y="3545"/>
              <a:ext cx="116" cy="327"/>
            </a:xfrm>
            <a:prstGeom prst="rect">
              <a:avLst/>
            </a:prstGeom>
            <a:noFill/>
            <a:ln w="12700" cap="sq">
              <a:noFill/>
              <a:miter lim="800000"/>
              <a:headEnd/>
              <a:tailEnd/>
            </a:ln>
          </p:spPr>
          <p:txBody>
            <a:bodyPr wrap="none" anchor="ctr">
              <a:spAutoFit/>
            </a:bodyPr>
            <a:lstStyle/>
            <a:p>
              <a:pPr algn="ctr" eaLnBrk="0" hangingPunct="0"/>
              <a:endParaRPr lang="tr-TR" sz="2800" b="1"/>
            </a:p>
          </p:txBody>
        </p:sp>
        <p:sp>
          <p:nvSpPr>
            <p:cNvPr id="80944" name="Text Box 84"/>
            <p:cNvSpPr txBox="1">
              <a:spLocks noChangeArrowheads="1"/>
            </p:cNvSpPr>
            <p:nvPr/>
          </p:nvSpPr>
          <p:spPr bwMode="auto">
            <a:xfrm>
              <a:off x="2060" y="3437"/>
              <a:ext cx="618" cy="327"/>
            </a:xfrm>
            <a:prstGeom prst="rect">
              <a:avLst/>
            </a:prstGeom>
            <a:noFill/>
            <a:ln w="12700" cap="sq">
              <a:noFill/>
              <a:miter lim="800000"/>
              <a:headEnd/>
              <a:tailEnd/>
            </a:ln>
          </p:spPr>
          <p:txBody>
            <a:bodyPr wrap="none" anchor="ctr">
              <a:spAutoFit/>
            </a:bodyPr>
            <a:lstStyle/>
            <a:p>
              <a:pPr algn="ctr" eaLnBrk="0" hangingPunct="0"/>
              <a:r>
                <a:rPr lang="tr-TR" sz="2800" b="1" dirty="0"/>
                <a:t>P = k</a:t>
              </a:r>
            </a:p>
          </p:txBody>
        </p:sp>
        <p:grpSp>
          <p:nvGrpSpPr>
            <p:cNvPr id="7" name="Group 85"/>
            <p:cNvGrpSpPr>
              <a:grpSpLocks/>
            </p:cNvGrpSpPr>
            <p:nvPr/>
          </p:nvGrpSpPr>
          <p:grpSpPr bwMode="auto">
            <a:xfrm>
              <a:off x="2725" y="3299"/>
              <a:ext cx="474" cy="596"/>
              <a:chOff x="2765" y="4308"/>
              <a:chExt cx="355" cy="794"/>
            </a:xfrm>
          </p:grpSpPr>
          <p:sp>
            <p:nvSpPr>
              <p:cNvPr id="80946" name="Text Box 86"/>
              <p:cNvSpPr txBox="1">
                <a:spLocks noChangeArrowheads="1"/>
              </p:cNvSpPr>
              <p:nvPr/>
            </p:nvSpPr>
            <p:spPr bwMode="auto">
              <a:xfrm>
                <a:off x="2765" y="4308"/>
                <a:ext cx="328" cy="794"/>
              </a:xfrm>
              <a:prstGeom prst="rect">
                <a:avLst/>
              </a:prstGeom>
              <a:noFill/>
              <a:ln w="12700" cap="sq">
                <a:noFill/>
                <a:miter lim="800000"/>
                <a:headEnd/>
                <a:tailEnd/>
              </a:ln>
            </p:spPr>
            <p:txBody>
              <a:bodyPr wrap="none" anchor="ctr">
                <a:spAutoFit/>
              </a:bodyPr>
              <a:lstStyle/>
              <a:p>
                <a:pPr algn="ctr" eaLnBrk="0" hangingPunct="0"/>
                <a:r>
                  <a:rPr lang="tr-TR" sz="2800" b="1" dirty="0"/>
                  <a:t>2S</a:t>
                </a:r>
                <a:r>
                  <a:rPr lang="tr-TR" sz="2800" b="1" baseline="-25000" dirty="0"/>
                  <a:t>d</a:t>
                </a:r>
                <a:endParaRPr lang="tr-TR" sz="2800" b="1" dirty="0"/>
              </a:p>
              <a:p>
                <a:pPr algn="ctr" eaLnBrk="0" hangingPunct="0"/>
                <a:r>
                  <a:rPr lang="tr-TR" sz="2800" b="1" dirty="0" err="1"/>
                  <a:t>S</a:t>
                </a:r>
                <a:r>
                  <a:rPr lang="tr-TR" sz="2800" b="1" baseline="-25000" dirty="0" err="1"/>
                  <a:t>s</a:t>
                </a:r>
                <a:endParaRPr lang="tr-TR" sz="2800" b="1" dirty="0"/>
              </a:p>
            </p:txBody>
          </p:sp>
          <p:sp>
            <p:nvSpPr>
              <p:cNvPr id="80947" name="Line 87"/>
              <p:cNvSpPr>
                <a:spLocks noChangeShapeType="1"/>
              </p:cNvSpPr>
              <p:nvPr/>
            </p:nvSpPr>
            <p:spPr bwMode="auto">
              <a:xfrm>
                <a:off x="2784" y="4728"/>
                <a:ext cx="336" cy="0"/>
              </a:xfrm>
              <a:prstGeom prst="line">
                <a:avLst/>
              </a:prstGeom>
              <a:noFill/>
              <a:ln w="12700" cap="sq">
                <a:solidFill>
                  <a:schemeClr val="tx1"/>
                </a:solidFill>
                <a:round/>
                <a:headEnd/>
                <a:tailEnd/>
              </a:ln>
            </p:spPr>
            <p:txBody>
              <a:bodyPr wrap="none" anchor="ctr"/>
              <a:lstStyle/>
              <a:p>
                <a:endParaRPr lang="tr-T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503040" y="332656"/>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b="1" dirty="0">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d)  Alternatif Damlatıcı Debilerinde Islatılan Alan Oranları :</a:t>
            </a:r>
            <a:r>
              <a:rPr lang="tr-TR" sz="2000" b="1" dirty="0">
                <a:cs typeface="Arial" pitchFamily="34" charset="0"/>
              </a:rPr>
              <a:t>	</a:t>
            </a:r>
            <a:endParaRPr lang="tr-TR" sz="2000" b="1" dirty="0"/>
          </a:p>
        </p:txBody>
      </p:sp>
      <p:graphicFrame>
        <p:nvGraphicFramePr>
          <p:cNvPr id="111618" name="Object 2"/>
          <p:cNvGraphicFramePr>
            <a:graphicFrameLocks noChangeAspect="1"/>
          </p:cNvGraphicFramePr>
          <p:nvPr/>
        </p:nvGraphicFramePr>
        <p:xfrm>
          <a:off x="1457325" y="1773238"/>
          <a:ext cx="1319213" cy="792162"/>
        </p:xfrm>
        <a:graphic>
          <a:graphicData uri="http://schemas.openxmlformats.org/presentationml/2006/ole">
            <mc:AlternateContent xmlns:mc="http://schemas.openxmlformats.org/markup-compatibility/2006">
              <mc:Choice xmlns:v="urn:schemas-microsoft-com:vml" Requires="v">
                <p:oleObj name="Denklem" r:id="rId2" imgW="647640" imgH="431640" progId="Equation.3">
                  <p:embed/>
                </p:oleObj>
              </mc:Choice>
              <mc:Fallback>
                <p:oleObj name="Denklem" r:id="rId2" imgW="647640" imgH="4316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773238"/>
                        <a:ext cx="131921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2915816" y="1916832"/>
            <a:ext cx="4896544" cy="646331"/>
          </a:xfrm>
          <a:prstGeom prst="rect">
            <a:avLst/>
          </a:prstGeom>
        </p:spPr>
        <p:txBody>
          <a:bodyPr wrap="square">
            <a:spAutoFit/>
          </a:bodyPr>
          <a:lstStyle/>
          <a:p>
            <a:pPr marL="457200" lvl="0" indent="-457200" algn="just" eaLnBrk="0" fontAlgn="base" hangingPunct="0">
              <a:spcBef>
                <a:spcPct val="0"/>
              </a:spcBef>
              <a:spcAft>
                <a:spcPct val="0"/>
              </a:spcAft>
            </a:pPr>
            <a:r>
              <a:rPr lang="tr-TR" b="1" dirty="0">
                <a:ea typeface="Times New Roman" pitchFamily="18" charset="0"/>
                <a:cs typeface="Arial" pitchFamily="34" charset="0"/>
              </a:rPr>
              <a:t>	</a:t>
            </a:r>
            <a:r>
              <a:rPr lang="tr-TR" dirty="0">
                <a:solidFill>
                  <a:srgbClr val="C00000"/>
                </a:solidFill>
                <a:ea typeface="Times New Roman" pitchFamily="18" charset="0"/>
                <a:cs typeface="Arial" pitchFamily="34" charset="0"/>
              </a:rPr>
              <a:t>k katsayısı orta bünyeli topraklarda 1.30 olarak alınır. </a:t>
            </a:r>
          </a:p>
        </p:txBody>
      </p:sp>
      <p:sp>
        <p:nvSpPr>
          <p:cNvPr id="8" name="7 Dikdörtgen"/>
          <p:cNvSpPr/>
          <p:nvPr/>
        </p:nvSpPr>
        <p:spPr>
          <a:xfrm>
            <a:off x="899592" y="2852936"/>
            <a:ext cx="1944216" cy="369332"/>
          </a:xfrm>
          <a:prstGeom prst="rect">
            <a:avLst/>
          </a:prstGeom>
        </p:spPr>
        <p:txBody>
          <a:bodyPr wrap="square">
            <a:spAutoFit/>
          </a:bodyPr>
          <a:lstStyle/>
          <a:p>
            <a:r>
              <a:rPr lang="tr-TR" dirty="0">
                <a:ea typeface="Times New Roman" pitchFamily="18" charset="0"/>
                <a:cs typeface="Arial" pitchFamily="34" charset="0"/>
              </a:rPr>
              <a:t>q= 2 L/h</a:t>
            </a:r>
            <a:endParaRPr lang="tr-TR" dirty="0"/>
          </a:p>
        </p:txBody>
      </p:sp>
      <p:sp>
        <p:nvSpPr>
          <p:cNvPr id="9" name="8 Aşağı Ok"/>
          <p:cNvSpPr/>
          <p:nvPr/>
        </p:nvSpPr>
        <p:spPr>
          <a:xfrm rot="16200000">
            <a:off x="2159732" y="4041068"/>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p:cNvSpPr/>
          <p:nvPr/>
        </p:nvSpPr>
        <p:spPr>
          <a:xfrm>
            <a:off x="899592" y="3645024"/>
            <a:ext cx="1944216" cy="369332"/>
          </a:xfrm>
          <a:prstGeom prst="rect">
            <a:avLst/>
          </a:prstGeom>
        </p:spPr>
        <p:txBody>
          <a:bodyPr wrap="square">
            <a:spAutoFit/>
          </a:bodyPr>
          <a:lstStyle/>
          <a:p>
            <a:r>
              <a:rPr lang="tr-TR" dirty="0">
                <a:ea typeface="Times New Roman" pitchFamily="18" charset="0"/>
                <a:cs typeface="Arial" pitchFamily="34" charset="0"/>
              </a:rPr>
              <a:t>q=3L/h</a:t>
            </a:r>
            <a:endParaRPr lang="tr-TR" dirty="0"/>
          </a:p>
        </p:txBody>
      </p:sp>
      <p:sp>
        <p:nvSpPr>
          <p:cNvPr id="11" name="10 Dikdörtgen"/>
          <p:cNvSpPr/>
          <p:nvPr/>
        </p:nvSpPr>
        <p:spPr>
          <a:xfrm>
            <a:off x="971600" y="4437112"/>
            <a:ext cx="1944216" cy="369332"/>
          </a:xfrm>
          <a:prstGeom prst="rect">
            <a:avLst/>
          </a:prstGeom>
        </p:spPr>
        <p:txBody>
          <a:bodyPr wrap="square">
            <a:spAutoFit/>
          </a:bodyPr>
          <a:lstStyle/>
          <a:p>
            <a:r>
              <a:rPr lang="tr-TR" dirty="0">
                <a:ea typeface="Times New Roman" pitchFamily="18" charset="0"/>
                <a:cs typeface="Arial" pitchFamily="34" charset="0"/>
              </a:rPr>
              <a:t>q=4 L/h</a:t>
            </a:r>
            <a:endParaRPr lang="tr-TR" dirty="0"/>
          </a:p>
        </p:txBody>
      </p:sp>
      <p:graphicFrame>
        <p:nvGraphicFramePr>
          <p:cNvPr id="111619" name="Object 3"/>
          <p:cNvGraphicFramePr>
            <a:graphicFrameLocks noChangeAspect="1"/>
          </p:cNvGraphicFramePr>
          <p:nvPr/>
        </p:nvGraphicFramePr>
        <p:xfrm>
          <a:off x="3084513" y="2781300"/>
          <a:ext cx="2616200" cy="647700"/>
        </p:xfrm>
        <a:graphic>
          <a:graphicData uri="http://schemas.openxmlformats.org/presentationml/2006/ole">
            <mc:AlternateContent xmlns:mc="http://schemas.openxmlformats.org/markup-compatibility/2006">
              <mc:Choice xmlns:v="urn:schemas-microsoft-com:vml" Requires="v">
                <p:oleObj name="Denklem" r:id="rId4" imgW="1358640" imgH="393480" progId="Equation.3">
                  <p:embed/>
                </p:oleObj>
              </mc:Choice>
              <mc:Fallback>
                <p:oleObj name="Denklem" r:id="rId4" imgW="135864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4513" y="2781300"/>
                        <a:ext cx="261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14 Dikdörtgen"/>
          <p:cNvSpPr/>
          <p:nvPr/>
        </p:nvSpPr>
        <p:spPr>
          <a:xfrm>
            <a:off x="5652120" y="292494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&gt; 0.30 olduğundan uygun</a:t>
            </a:r>
          </a:p>
        </p:txBody>
      </p:sp>
      <p:graphicFrame>
        <p:nvGraphicFramePr>
          <p:cNvPr id="16" name="Object 3"/>
          <p:cNvGraphicFramePr>
            <a:graphicFrameLocks noChangeAspect="1"/>
          </p:cNvGraphicFramePr>
          <p:nvPr/>
        </p:nvGraphicFramePr>
        <p:xfrm>
          <a:off x="3022600" y="3500438"/>
          <a:ext cx="2640013" cy="647700"/>
        </p:xfrm>
        <a:graphic>
          <a:graphicData uri="http://schemas.openxmlformats.org/presentationml/2006/ole">
            <mc:AlternateContent xmlns:mc="http://schemas.openxmlformats.org/markup-compatibility/2006">
              <mc:Choice xmlns:v="urn:schemas-microsoft-com:vml" Requires="v">
                <p:oleObj name="Denklem" r:id="rId6" imgW="1371600" imgH="393480" progId="Equation.3">
                  <p:embed/>
                </p:oleObj>
              </mc:Choice>
              <mc:Fallback>
                <p:oleObj name="Denklem" r:id="rId6" imgW="1371600" imgH="3934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2600" y="3500438"/>
                        <a:ext cx="2640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3"/>
          <p:cNvGraphicFramePr>
            <a:graphicFrameLocks noChangeAspect="1"/>
          </p:cNvGraphicFramePr>
          <p:nvPr/>
        </p:nvGraphicFramePr>
        <p:xfrm>
          <a:off x="3022600" y="4292600"/>
          <a:ext cx="2640013" cy="647700"/>
        </p:xfrm>
        <a:graphic>
          <a:graphicData uri="http://schemas.openxmlformats.org/presentationml/2006/ole">
            <mc:AlternateContent xmlns:mc="http://schemas.openxmlformats.org/markup-compatibility/2006">
              <mc:Choice xmlns:v="urn:schemas-microsoft-com:vml" Requires="v">
                <p:oleObj name="Denklem" r:id="rId8" imgW="1371600" imgH="393480" progId="Equation.3">
                  <p:embed/>
                </p:oleObj>
              </mc:Choice>
              <mc:Fallback>
                <p:oleObj name="Denklem" r:id="rId8" imgW="1371600" imgH="3934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2600" y="4292600"/>
                        <a:ext cx="2640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21 Dikdörtgen"/>
          <p:cNvSpPr/>
          <p:nvPr/>
        </p:nvSpPr>
        <p:spPr>
          <a:xfrm>
            <a:off x="755576" y="5229200"/>
            <a:ext cx="7704856" cy="646331"/>
          </a:xfrm>
          <a:prstGeom prst="rect">
            <a:avLst/>
          </a:prstGeom>
        </p:spPr>
        <p:txBody>
          <a:bodyPr wrap="square">
            <a:spAutoFit/>
          </a:bodyPr>
          <a:lstStyle/>
          <a:p>
            <a:pPr marL="457200" lvl="0" indent="-457200" algn="just" eaLnBrk="0" fontAlgn="base" hangingPunct="0">
              <a:spcBef>
                <a:spcPct val="0"/>
              </a:spcBef>
              <a:spcAft>
                <a:spcPct val="0"/>
              </a:spcAft>
            </a:pPr>
            <a:r>
              <a:rPr lang="tr-TR" dirty="0">
                <a:ea typeface="Times New Roman" pitchFamily="18" charset="0"/>
                <a:cs typeface="Arial" pitchFamily="34" charset="0"/>
              </a:rPr>
              <a:t>Islatma oranına sağlayan en küçük debi seçilir. Damlatıcı debisi </a:t>
            </a:r>
            <a:r>
              <a:rPr lang="tr-TR" b="1" dirty="0">
                <a:solidFill>
                  <a:srgbClr val="C00000"/>
                </a:solidFill>
                <a:ea typeface="Times New Roman" pitchFamily="18" charset="0"/>
                <a:cs typeface="Arial" pitchFamily="34" charset="0"/>
              </a:rPr>
              <a:t>q = 2 L/h </a:t>
            </a:r>
            <a:r>
              <a:rPr lang="tr-TR" dirty="0">
                <a:ea typeface="Times New Roman" pitchFamily="18" charset="0"/>
                <a:cs typeface="Arial" pitchFamily="34" charset="0"/>
              </a:rPr>
              <a:t>olarak alınır. </a:t>
            </a:r>
          </a:p>
        </p:txBody>
      </p:sp>
      <p:sp>
        <p:nvSpPr>
          <p:cNvPr id="18" name="17 Dikdörtgen"/>
          <p:cNvSpPr/>
          <p:nvPr/>
        </p:nvSpPr>
        <p:spPr>
          <a:xfrm>
            <a:off x="5652120" y="364502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&gt; 0.30 olduğundan uygun</a:t>
            </a:r>
          </a:p>
        </p:txBody>
      </p:sp>
      <p:sp>
        <p:nvSpPr>
          <p:cNvPr id="21" name="20 Dikdörtgen"/>
          <p:cNvSpPr/>
          <p:nvPr/>
        </p:nvSpPr>
        <p:spPr>
          <a:xfrm>
            <a:off x="5652120" y="4437112"/>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&gt; 0.30 olduğundan uygun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 name="Rectangle 1"/>
          <p:cNvSpPr>
            <a:spLocks noChangeArrowheads="1"/>
          </p:cNvSpPr>
          <p:nvPr/>
        </p:nvSpPr>
        <p:spPr bwMode="auto">
          <a:xfrm>
            <a:off x="503040" y="-446946"/>
            <a:ext cx="864096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b="1" dirty="0">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p>
          <a:p>
            <a:pPr lvl="0" algn="just" eaLnBrk="0" fontAlgn="base" hangingPunct="0">
              <a:spcBef>
                <a:spcPct val="0"/>
              </a:spcBef>
              <a:spcAft>
                <a:spcPct val="0"/>
              </a:spcAft>
            </a:pPr>
            <a:endParaRPr lang="tr-TR" sz="2000" b="1" dirty="0">
              <a:ea typeface="Times New Roman" pitchFamily="18" charset="0"/>
              <a:cs typeface="Arial" pitchFamily="34" charset="0"/>
            </a:endParaRPr>
          </a:p>
          <a:p>
            <a:pPr lvl="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buAutoNum type="alphaLcParenR" startAt="6"/>
            </a:pPr>
            <a:r>
              <a:rPr lang="tr-TR" sz="2000" b="1" dirty="0">
                <a:ea typeface="Times New Roman" pitchFamily="18" charset="0"/>
                <a:cs typeface="Arial" pitchFamily="34" charset="0"/>
              </a:rPr>
              <a:t>Uygun Damlatıcı Debisi ve </a:t>
            </a:r>
            <a:r>
              <a:rPr lang="tr-TR" sz="2000" b="1" dirty="0" err="1">
                <a:ea typeface="Times New Roman" pitchFamily="18" charset="0"/>
                <a:cs typeface="Arial" pitchFamily="34" charset="0"/>
              </a:rPr>
              <a:t>Lateral</a:t>
            </a:r>
            <a:r>
              <a:rPr lang="tr-TR" sz="2000" b="1" dirty="0">
                <a:ea typeface="Times New Roman" pitchFamily="18" charset="0"/>
                <a:cs typeface="Arial" pitchFamily="34" charset="0"/>
              </a:rPr>
              <a:t> Tertip Biçimi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algn="just">
              <a:buNone/>
            </a:pPr>
            <a:r>
              <a:rPr lang="tr-TR" sz="2000" dirty="0"/>
              <a:t>	</a:t>
            </a:r>
            <a:r>
              <a:rPr lang="tr-TR" sz="1700" dirty="0"/>
              <a:t>Yeterli ıslatma oranını veren en düşük damlatıcı debisi 2L/h olduğundan q=2L/h seçilmiştir.</a:t>
            </a:r>
          </a:p>
          <a:p>
            <a:pPr algn="just">
              <a:buNone/>
            </a:pPr>
            <a:r>
              <a:rPr lang="tr-TR" sz="2000" dirty="0"/>
              <a:t>	</a:t>
            </a:r>
            <a:endParaRPr lang="tr-TR" sz="2000" u="sng" dirty="0"/>
          </a:p>
          <a:p>
            <a:pPr algn="just">
              <a:buNone/>
            </a:pPr>
            <a:endParaRPr lang="tr-TR" sz="2000" u="sng" dirty="0"/>
          </a:p>
          <a:p>
            <a:pPr algn="just"/>
            <a:r>
              <a:rPr lang="tr-TR" sz="2000" dirty="0"/>
              <a:t>	</a:t>
            </a:r>
          </a:p>
          <a:p>
            <a:pPr algn="just"/>
            <a:r>
              <a:rPr lang="tr-TR" sz="2000" b="1" u="sng" dirty="0">
                <a:solidFill>
                  <a:srgbClr val="C00000"/>
                </a:solidFill>
              </a:rPr>
              <a:t>SONUÇ: </a:t>
            </a:r>
            <a:r>
              <a:rPr lang="tr-TR" sz="1700" dirty="0"/>
              <a:t>Proje alanında 1-3 </a:t>
            </a:r>
            <a:r>
              <a:rPr lang="tr-TR" sz="1700" dirty="0" err="1"/>
              <a:t>atm</a:t>
            </a:r>
            <a:r>
              <a:rPr lang="tr-TR" sz="1700" dirty="0"/>
              <a:t> basınçta 2L/h debiye sahip </a:t>
            </a:r>
            <a:r>
              <a:rPr lang="tr-TR" sz="1700" dirty="0" err="1"/>
              <a:t>lateral</a:t>
            </a:r>
            <a:r>
              <a:rPr lang="tr-TR" sz="1700" dirty="0"/>
              <a:t> boyuna </a:t>
            </a:r>
            <a:r>
              <a:rPr lang="tr-TR" sz="1700" dirty="0" err="1"/>
              <a:t>geçik</a:t>
            </a:r>
            <a:r>
              <a:rPr lang="tr-TR" sz="1700" dirty="0"/>
              <a:t> in-</a:t>
            </a:r>
            <a:r>
              <a:rPr lang="tr-TR" sz="1700" dirty="0" err="1"/>
              <a:t>line</a:t>
            </a:r>
            <a:r>
              <a:rPr lang="tr-TR" sz="1700" dirty="0"/>
              <a:t> damlatıcılar kullanılacaktır.</a:t>
            </a:r>
          </a:p>
          <a:p>
            <a:pPr algn="just"/>
            <a:endParaRPr lang="tr-TR" sz="1700" dirty="0"/>
          </a:p>
          <a:p>
            <a:pPr algn="just"/>
            <a:r>
              <a:rPr lang="tr-TR" sz="1700" dirty="0"/>
              <a:t>Damlatıcı aralığı  </a:t>
            </a:r>
            <a:r>
              <a:rPr lang="tr-TR" sz="1700" dirty="0" err="1"/>
              <a:t>S</a:t>
            </a:r>
            <a:r>
              <a:rPr lang="tr-TR" sz="1700" baseline="-25000" dirty="0" err="1"/>
              <a:t>d</a:t>
            </a:r>
            <a:r>
              <a:rPr lang="tr-TR" sz="1700" baseline="-25000" dirty="0"/>
              <a:t> </a:t>
            </a:r>
            <a:r>
              <a:rPr lang="tr-TR" sz="1700" dirty="0"/>
              <a:t> =0.60 m kullanılacaktır. </a:t>
            </a:r>
          </a:p>
          <a:p>
            <a:pPr algn="just"/>
            <a:endParaRPr lang="tr-TR" sz="1700" dirty="0"/>
          </a:p>
          <a:p>
            <a:r>
              <a:rPr lang="tr-TR" sz="1700" dirty="0"/>
              <a:t>Bu durumda ıslatılan alan oranı P= % 31 olur.</a:t>
            </a:r>
          </a:p>
          <a:p>
            <a:endParaRPr lang="tr-TR" sz="1700" dirty="0"/>
          </a:p>
          <a:p>
            <a:r>
              <a:rPr lang="tr-TR" sz="1700" dirty="0"/>
              <a:t>İn-</a:t>
            </a:r>
            <a:r>
              <a:rPr lang="tr-TR" sz="1700" dirty="0" err="1"/>
              <a:t>line</a:t>
            </a:r>
            <a:r>
              <a:rPr lang="tr-TR" sz="1700" dirty="0"/>
              <a:t> damlatıcılarda x değeri = 0.48 ve </a:t>
            </a:r>
            <a:r>
              <a:rPr lang="tr-TR" sz="1700" dirty="0" err="1"/>
              <a:t>Cv</a:t>
            </a:r>
            <a:r>
              <a:rPr lang="tr-TR" sz="1700" dirty="0"/>
              <a:t> değeri 95.5 olan ve damlatıcı iç çapı 0.42 mm olan borular tercih edilecektir. </a:t>
            </a:r>
          </a:p>
          <a:p>
            <a:pPr algn="just">
              <a:buNone/>
            </a:pPr>
            <a:endParaRPr lang="tr-TR" sz="2000" u="sng" dirty="0"/>
          </a:p>
          <a:p>
            <a:pPr lvl="0" algn="just" eaLnBrk="0" fontAlgn="base" hangingPunct="0">
              <a:spcBef>
                <a:spcPct val="0"/>
              </a:spcBef>
              <a:spcAft>
                <a:spcPct val="0"/>
              </a:spcAft>
            </a:pPr>
            <a:r>
              <a:rPr lang="tr-TR" sz="2000" b="1" dirty="0">
                <a:cs typeface="Arial" pitchFamily="34" charset="0"/>
              </a:rPr>
              <a:t>	</a:t>
            </a:r>
            <a:endParaRPr lang="tr-TR"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908720"/>
            <a:ext cx="88924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buAutoNum type="alphaLcParenR"/>
            </a:pPr>
            <a:r>
              <a:rPr lang="tr-TR" b="1" dirty="0">
                <a:ea typeface="Times New Roman" pitchFamily="18" charset="0"/>
                <a:cs typeface="Arial" pitchFamily="34" charset="0"/>
              </a:rPr>
              <a:t>Etkili kök derinliği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a:ea typeface="Times New Roman" pitchFamily="18" charset="0"/>
                <a:cs typeface="Arial" pitchFamily="34" charset="0"/>
              </a:rPr>
              <a:t>	</a:t>
            </a:r>
            <a:r>
              <a:rPr lang="tr-TR" sz="1700" dirty="0">
                <a:ea typeface="Times New Roman" pitchFamily="18" charset="0"/>
                <a:cs typeface="Arial" pitchFamily="34" charset="0"/>
              </a:rPr>
              <a:t>D = 1.20 m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11" name="10 Dikdörtgen"/>
          <p:cNvSpPr/>
          <p:nvPr/>
        </p:nvSpPr>
        <p:spPr>
          <a:xfrm>
            <a:off x="611560" y="2780928"/>
            <a:ext cx="8136904" cy="400110"/>
          </a:xfrm>
          <a:prstGeom prst="rect">
            <a:avLst/>
          </a:prstGeom>
        </p:spPr>
        <p:txBody>
          <a:bodyPr wrap="square">
            <a:spAutoFit/>
          </a:bodyPr>
          <a:lstStyle/>
          <a:p>
            <a:r>
              <a:rPr lang="tr-TR" sz="2000" b="1" dirty="0">
                <a:ea typeface="Times New Roman" pitchFamily="18" charset="0"/>
                <a:cs typeface="Arial" pitchFamily="34" charset="0"/>
              </a:rPr>
              <a:t>b) </a:t>
            </a:r>
            <a:r>
              <a:rPr lang="tr-TR" b="1" dirty="0"/>
              <a:t>Her sulamada uygulanacak maksimum net sulama suyu miktarı, </a:t>
            </a:r>
            <a:r>
              <a:rPr lang="tr-TR" b="1" dirty="0" err="1"/>
              <a:t>d</a:t>
            </a:r>
            <a:r>
              <a:rPr lang="tr-TR" b="1" baseline="-25000" dirty="0" err="1"/>
              <a:t>nmax</a:t>
            </a:r>
            <a:endParaRPr lang="tr-TR" b="1" baseline="-25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7653" name="Object 5"/>
          <p:cNvGraphicFramePr>
            <a:graphicFrameLocks noChangeAspect="1"/>
          </p:cNvGraphicFramePr>
          <p:nvPr/>
        </p:nvGraphicFramePr>
        <p:xfrm>
          <a:off x="866775" y="3573463"/>
          <a:ext cx="6907213" cy="576262"/>
        </p:xfrm>
        <a:graphic>
          <a:graphicData uri="http://schemas.openxmlformats.org/presentationml/2006/ole">
            <mc:AlternateContent xmlns:mc="http://schemas.openxmlformats.org/markup-compatibility/2006">
              <mc:Choice xmlns:v="urn:schemas-microsoft-com:vml" Requires="v">
                <p:oleObj name="Denklem" r:id="rId2" imgW="2984400" imgH="241200" progId="Equation.3">
                  <p:embed/>
                </p:oleObj>
              </mc:Choice>
              <mc:Fallback>
                <p:oleObj name="Denklem" r:id="rId2" imgW="2984400" imgH="241200" progId="Equation.3">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3573463"/>
                        <a:ext cx="6907213"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Dikdörtgen"/>
          <p:cNvSpPr/>
          <p:nvPr/>
        </p:nvSpPr>
        <p:spPr>
          <a:xfrm>
            <a:off x="7380312" y="3573016"/>
            <a:ext cx="1187624"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mm</a:t>
            </a:r>
          </a:p>
        </p:txBody>
      </p:sp>
      <p:sp>
        <p:nvSpPr>
          <p:cNvPr id="27656" name="Rectangle 8"/>
          <p:cNvSpPr>
            <a:spLocks noChangeArrowheads="1"/>
          </p:cNvSpPr>
          <p:nvPr/>
        </p:nvSpPr>
        <p:spPr bwMode="auto">
          <a:xfrm>
            <a:off x="755576" y="4509120"/>
            <a:ext cx="86764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tr-TR" sz="2100" b="1" dirty="0"/>
              <a:t>c) </a:t>
            </a:r>
            <a:r>
              <a:rPr lang="tr-TR" sz="1900" b="1" dirty="0"/>
              <a:t>Damla sulama yöntemi altında bitki su tüketimi, 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tr-TR" sz="1900" b="1" dirty="0"/>
              <a:t>	</a:t>
            </a:r>
          </a:p>
        </p:txBody>
      </p:sp>
      <p:graphicFrame>
        <p:nvGraphicFramePr>
          <p:cNvPr id="27655" name="Object 7"/>
          <p:cNvGraphicFramePr>
            <a:graphicFrameLocks noChangeAspect="1"/>
          </p:cNvGraphicFramePr>
          <p:nvPr>
            <p:extLst>
              <p:ext uri="{D42A27DB-BD31-4B8C-83A1-F6EECF244321}">
                <p14:modId xmlns:p14="http://schemas.microsoft.com/office/powerpoint/2010/main" val="1185087297"/>
              </p:ext>
            </p:extLst>
          </p:nvPr>
        </p:nvGraphicFramePr>
        <p:xfrm>
          <a:off x="1060450" y="5157788"/>
          <a:ext cx="3490913" cy="836612"/>
        </p:xfrm>
        <a:graphic>
          <a:graphicData uri="http://schemas.openxmlformats.org/presentationml/2006/ole">
            <mc:AlternateContent xmlns:mc="http://schemas.openxmlformats.org/markup-compatibility/2006">
              <mc:Choice xmlns:v="urn:schemas-microsoft-com:vml" Requires="v">
                <p:oleObj name="Denklem" r:id="rId4" imgW="1714320" imgH="393480" progId="Equation.3">
                  <p:embed/>
                </p:oleObj>
              </mc:Choice>
              <mc:Fallback>
                <p:oleObj name="Denklem" r:id="rId4" imgW="1714320" imgH="393480" progId="Equation.3">
                  <p:embed/>
                  <p:pic>
                    <p:nvPicPr>
                      <p:cNvPr id="0" name="Picture 7"/>
                      <p:cNvPicPr>
                        <a:picLocks noChangeAspect="1" noChangeArrowheads="1"/>
                      </p:cNvPicPr>
                      <p:nvPr/>
                    </p:nvPicPr>
                    <p:blipFill>
                      <a:blip r:embed="rId5"/>
                      <a:srcRect/>
                      <a:stretch>
                        <a:fillRect/>
                      </a:stretch>
                    </p:blipFill>
                    <p:spPr bwMode="auto">
                      <a:xfrm>
                        <a:off x="1060450" y="5157788"/>
                        <a:ext cx="3490913"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Dikdörtgen"/>
          <p:cNvSpPr/>
          <p:nvPr/>
        </p:nvSpPr>
        <p:spPr>
          <a:xfrm>
            <a:off x="4139952" y="5373216"/>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mm/gün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62608"/>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a:ea typeface="Times New Roman" pitchFamily="18" charset="0"/>
                <a:cs typeface="Arial" pitchFamily="34" charset="0"/>
              </a:rPr>
              <a:t>d) Maksimum sulama aralığı, SA </a:t>
            </a:r>
            <a:r>
              <a:rPr lang="tr-TR" sz="2000" b="1" baseline="-25000" dirty="0" err="1">
                <a:ea typeface="Times New Roman" pitchFamily="18" charset="0"/>
                <a:cs typeface="Arial" pitchFamily="34" charset="0"/>
              </a:rPr>
              <a:t>max</a:t>
            </a:r>
            <a:endParaRPr lang="tr-TR" sz="2000" b="1" baseline="-25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11" name="10 Dikdörtgen"/>
          <p:cNvSpPr/>
          <p:nvPr/>
        </p:nvSpPr>
        <p:spPr>
          <a:xfrm>
            <a:off x="611560" y="3140968"/>
            <a:ext cx="8136904" cy="400110"/>
          </a:xfrm>
          <a:prstGeom prst="rect">
            <a:avLst/>
          </a:prstGeom>
        </p:spPr>
        <p:txBody>
          <a:bodyPr wrap="square">
            <a:spAutoFit/>
          </a:bodyPr>
          <a:lstStyle/>
          <a:p>
            <a:r>
              <a:rPr lang="tr-TR" sz="2000" b="1" dirty="0">
                <a:ea typeface="Times New Roman" pitchFamily="18" charset="0"/>
                <a:cs typeface="Arial" pitchFamily="34" charset="0"/>
              </a:rPr>
              <a:t>e) </a:t>
            </a:r>
            <a:r>
              <a:rPr lang="tr-TR" sz="2000" b="1" dirty="0"/>
              <a:t>Proje sulama aralığı, SA  </a:t>
            </a:r>
            <a:endParaRPr lang="tr-TR" sz="2000" b="1" baseline="-25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7653" name="Object 5"/>
          <p:cNvGraphicFramePr>
            <a:graphicFrameLocks noChangeAspect="1"/>
          </p:cNvGraphicFramePr>
          <p:nvPr/>
        </p:nvGraphicFramePr>
        <p:xfrm>
          <a:off x="1259632" y="3717032"/>
          <a:ext cx="2762250" cy="472504"/>
        </p:xfrm>
        <a:graphic>
          <a:graphicData uri="http://schemas.openxmlformats.org/presentationml/2006/ole">
            <mc:AlternateContent xmlns:mc="http://schemas.openxmlformats.org/markup-compatibility/2006">
              <mc:Choice xmlns:v="urn:schemas-microsoft-com:vml" Requires="v">
                <p:oleObj name="Denklem" r:id="rId2" imgW="1193760" imgH="228600" progId="Equation.3">
                  <p:embed/>
                </p:oleObj>
              </mc:Choice>
              <mc:Fallback>
                <p:oleObj name="Denklem" r:id="rId2" imgW="1193760" imgH="2286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717032"/>
                        <a:ext cx="2762250" cy="472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Dikdörtgen"/>
          <p:cNvSpPr/>
          <p:nvPr/>
        </p:nvSpPr>
        <p:spPr>
          <a:xfrm>
            <a:off x="3563888" y="2420888"/>
            <a:ext cx="2981968"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gün</a:t>
            </a:r>
          </a:p>
        </p:txBody>
      </p:sp>
      <p:sp>
        <p:nvSpPr>
          <p:cNvPr id="17" name="16 Dikdörtgen"/>
          <p:cNvSpPr/>
          <p:nvPr/>
        </p:nvSpPr>
        <p:spPr>
          <a:xfrm>
            <a:off x="3779912" y="5301208"/>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8676" name="Object 4"/>
          <p:cNvGraphicFramePr>
            <a:graphicFrameLocks noChangeAspect="1"/>
          </p:cNvGraphicFramePr>
          <p:nvPr>
            <p:extLst>
              <p:ext uri="{D42A27DB-BD31-4B8C-83A1-F6EECF244321}">
                <p14:modId xmlns:p14="http://schemas.microsoft.com/office/powerpoint/2010/main" val="881399723"/>
              </p:ext>
            </p:extLst>
          </p:nvPr>
        </p:nvGraphicFramePr>
        <p:xfrm>
          <a:off x="1235075" y="2205038"/>
          <a:ext cx="2857500" cy="792162"/>
        </p:xfrm>
        <a:graphic>
          <a:graphicData uri="http://schemas.openxmlformats.org/presentationml/2006/ole">
            <mc:AlternateContent xmlns:mc="http://schemas.openxmlformats.org/markup-compatibility/2006">
              <mc:Choice xmlns:v="urn:schemas-microsoft-com:vml" Requires="v">
                <p:oleObj name="Denklem" r:id="rId4" imgW="1498320" imgH="419040" progId="Equation.3">
                  <p:embed/>
                </p:oleObj>
              </mc:Choice>
              <mc:Fallback>
                <p:oleObj name="Denklem" r:id="rId4" imgW="1498320" imgH="419040" progId="Equation.3">
                  <p:embed/>
                  <p:pic>
                    <p:nvPicPr>
                      <p:cNvPr id="0" name="Picture 4"/>
                      <p:cNvPicPr>
                        <a:picLocks noChangeAspect="1" noChangeArrowheads="1"/>
                      </p:cNvPicPr>
                      <p:nvPr/>
                    </p:nvPicPr>
                    <p:blipFill>
                      <a:blip r:embed="rId5"/>
                      <a:srcRect/>
                      <a:stretch>
                        <a:fillRect/>
                      </a:stretch>
                    </p:blipFill>
                    <p:spPr bwMode="auto">
                      <a:xfrm>
                        <a:off x="1235075" y="2205038"/>
                        <a:ext cx="285750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13 Dikdörtgen"/>
          <p:cNvSpPr/>
          <p:nvPr/>
        </p:nvSpPr>
        <p:spPr>
          <a:xfrm>
            <a:off x="611560" y="4581128"/>
            <a:ext cx="8136904" cy="400110"/>
          </a:xfrm>
          <a:prstGeom prst="rect">
            <a:avLst/>
          </a:prstGeom>
        </p:spPr>
        <p:txBody>
          <a:bodyPr wrap="square">
            <a:spAutoFit/>
          </a:bodyPr>
          <a:lstStyle/>
          <a:p>
            <a:r>
              <a:rPr lang="tr-TR" sz="2000" b="1" dirty="0">
                <a:ea typeface="Times New Roman" pitchFamily="18" charset="0"/>
                <a:cs typeface="Arial" pitchFamily="34" charset="0"/>
              </a:rPr>
              <a:t>f) </a:t>
            </a:r>
            <a:r>
              <a:rPr lang="tr-TR" sz="2000" b="1" dirty="0"/>
              <a:t>Her sulamada uygulanacak maksimum net sulama suyu miktarı, </a:t>
            </a:r>
            <a:r>
              <a:rPr lang="tr-TR" sz="2000" b="1" dirty="0" err="1"/>
              <a:t>d</a:t>
            </a:r>
            <a:r>
              <a:rPr lang="tr-TR" sz="2000" b="1" baseline="-25000" dirty="0" err="1"/>
              <a:t>n</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8680" name="Object 8"/>
          <p:cNvGraphicFramePr>
            <a:graphicFrameLocks noChangeAspect="1"/>
          </p:cNvGraphicFramePr>
          <p:nvPr>
            <p:extLst>
              <p:ext uri="{D42A27DB-BD31-4B8C-83A1-F6EECF244321}">
                <p14:modId xmlns:p14="http://schemas.microsoft.com/office/powerpoint/2010/main" val="1460203567"/>
              </p:ext>
            </p:extLst>
          </p:nvPr>
        </p:nvGraphicFramePr>
        <p:xfrm>
          <a:off x="1257300" y="5302250"/>
          <a:ext cx="2954338" cy="430213"/>
        </p:xfrm>
        <a:graphic>
          <a:graphicData uri="http://schemas.openxmlformats.org/presentationml/2006/ole">
            <mc:AlternateContent xmlns:mc="http://schemas.openxmlformats.org/markup-compatibility/2006">
              <mc:Choice xmlns:v="urn:schemas-microsoft-com:vml" Requires="v">
                <p:oleObj name="Denklem" r:id="rId6" imgW="1638000" imgH="228600" progId="Equation.3">
                  <p:embed/>
                </p:oleObj>
              </mc:Choice>
              <mc:Fallback>
                <p:oleObj name="Denklem" r:id="rId6" imgW="1638000" imgH="228600" progId="Equation.3">
                  <p:embed/>
                  <p:pic>
                    <p:nvPicPr>
                      <p:cNvPr id="0" name="Picture 8"/>
                      <p:cNvPicPr>
                        <a:picLocks noChangeAspect="1" noChangeArrowheads="1"/>
                      </p:cNvPicPr>
                      <p:nvPr/>
                    </p:nvPicPr>
                    <p:blipFill>
                      <a:blip r:embed="rId7"/>
                      <a:srcRect/>
                      <a:stretch>
                        <a:fillRect/>
                      </a:stretch>
                    </p:blipFill>
                    <p:spPr bwMode="auto">
                      <a:xfrm>
                        <a:off x="1257300" y="5302250"/>
                        <a:ext cx="2954338"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52736"/>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a:ea typeface="Times New Roman" pitchFamily="18" charset="0"/>
                <a:cs typeface="Arial" pitchFamily="34" charset="0"/>
              </a:rPr>
              <a:t>g) </a:t>
            </a:r>
            <a:r>
              <a:rPr lang="tr-TR" sz="2000" b="1" dirty="0"/>
              <a:t>Her sulamada uygulanacak toplam sulama suyu miktarı, </a:t>
            </a:r>
            <a:r>
              <a:rPr lang="tr-TR" sz="2000" b="1" dirty="0" err="1"/>
              <a:t>d</a:t>
            </a:r>
            <a:r>
              <a:rPr lang="tr-TR" sz="2000" b="1" baseline="-25000" dirty="0" err="1"/>
              <a:t>t</a:t>
            </a:r>
            <a:endParaRPr lang="tr-TR" sz="2000" b="1" baseline="-25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7" name="16 Dikdörtgen"/>
          <p:cNvSpPr/>
          <p:nvPr/>
        </p:nvSpPr>
        <p:spPr>
          <a:xfrm>
            <a:off x="3563888" y="2420888"/>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1" name="Object 5"/>
          <p:cNvGraphicFramePr>
            <a:graphicFrameLocks noChangeAspect="1"/>
          </p:cNvGraphicFramePr>
          <p:nvPr>
            <p:extLst>
              <p:ext uri="{D42A27DB-BD31-4B8C-83A1-F6EECF244321}">
                <p14:modId xmlns:p14="http://schemas.microsoft.com/office/powerpoint/2010/main" val="2264248042"/>
              </p:ext>
            </p:extLst>
          </p:nvPr>
        </p:nvGraphicFramePr>
        <p:xfrm>
          <a:off x="1431925" y="2214563"/>
          <a:ext cx="2620963" cy="927100"/>
        </p:xfrm>
        <a:graphic>
          <a:graphicData uri="http://schemas.openxmlformats.org/presentationml/2006/ole">
            <mc:AlternateContent xmlns:mc="http://schemas.openxmlformats.org/markup-compatibility/2006">
              <mc:Choice xmlns:v="urn:schemas-microsoft-com:vml" Requires="v">
                <p:oleObj name="Denklem" r:id="rId3" imgW="1371600" imgH="431640" progId="Equation.3">
                  <p:embed/>
                </p:oleObj>
              </mc:Choice>
              <mc:Fallback>
                <p:oleObj name="Denklem" r:id="rId3" imgW="1371600" imgH="431640" progId="Equation.3">
                  <p:embed/>
                  <p:pic>
                    <p:nvPicPr>
                      <p:cNvPr id="0" name="Picture 5"/>
                      <p:cNvPicPr>
                        <a:picLocks noChangeAspect="1" noChangeArrowheads="1"/>
                      </p:cNvPicPr>
                      <p:nvPr/>
                    </p:nvPicPr>
                    <p:blipFill>
                      <a:blip r:embed="rId4"/>
                      <a:srcRect/>
                      <a:stretch>
                        <a:fillRect/>
                      </a:stretch>
                    </p:blipFill>
                    <p:spPr bwMode="auto">
                      <a:xfrm>
                        <a:off x="1431925" y="2214563"/>
                        <a:ext cx="2620963"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3" name="Object 7"/>
          <p:cNvGraphicFramePr>
            <a:graphicFrameLocks noChangeAspect="1"/>
          </p:cNvGraphicFramePr>
          <p:nvPr/>
        </p:nvGraphicFramePr>
        <p:xfrm>
          <a:off x="1115616" y="3645024"/>
          <a:ext cx="4452938" cy="815975"/>
        </p:xfrm>
        <a:graphic>
          <a:graphicData uri="http://schemas.openxmlformats.org/presentationml/2006/ole">
            <mc:AlternateContent xmlns:mc="http://schemas.openxmlformats.org/markup-compatibility/2006">
              <mc:Choice xmlns:v="urn:schemas-microsoft-com:vml" Requires="v">
                <p:oleObj name="Denklem" r:id="rId5" imgW="2476440" imgH="431640" progId="Equation.3">
                  <p:embed/>
                </p:oleObj>
              </mc:Choice>
              <mc:Fallback>
                <p:oleObj name="Denklem" r:id="rId5" imgW="2476440" imgH="4316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3645024"/>
                        <a:ext cx="445293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Dikdörtgen"/>
          <p:cNvSpPr/>
          <p:nvPr/>
        </p:nvSpPr>
        <p:spPr>
          <a:xfrm>
            <a:off x="539552" y="3212976"/>
            <a:ext cx="8136904" cy="400110"/>
          </a:xfrm>
          <a:prstGeom prst="rect">
            <a:avLst/>
          </a:prstGeom>
        </p:spPr>
        <p:txBody>
          <a:bodyPr wrap="square">
            <a:spAutoFit/>
          </a:bodyPr>
          <a:lstStyle/>
          <a:p>
            <a:r>
              <a:rPr lang="tr-TR" sz="2000" b="1" dirty="0">
                <a:ea typeface="Times New Roman" pitchFamily="18" charset="0"/>
                <a:cs typeface="Arial" pitchFamily="34" charset="0"/>
              </a:rPr>
              <a:t>h) </a:t>
            </a:r>
            <a:r>
              <a:rPr lang="tr-TR" sz="2000" b="1" dirty="0"/>
              <a:t>Birim alan damlatıcı sayısı, </a:t>
            </a:r>
            <a:r>
              <a:rPr lang="tr-TR" sz="2000" b="1" dirty="0" err="1"/>
              <a:t>N</a:t>
            </a:r>
            <a:r>
              <a:rPr lang="tr-TR" sz="2000" b="1" baseline="-25000" dirty="0" err="1"/>
              <a:t>d</a:t>
            </a:r>
            <a:r>
              <a:rPr lang="tr-TR" sz="2000" b="1" dirty="0"/>
              <a:t> </a:t>
            </a:r>
            <a:endParaRPr lang="tr-TR" sz="2000" b="1" baseline="-25000" dirty="0"/>
          </a:p>
        </p:txBody>
      </p:sp>
      <p:sp>
        <p:nvSpPr>
          <p:cNvPr id="14" name="13 Dikdörtgen"/>
          <p:cNvSpPr/>
          <p:nvPr/>
        </p:nvSpPr>
        <p:spPr>
          <a:xfrm>
            <a:off x="467544" y="4437112"/>
            <a:ext cx="8136904" cy="400110"/>
          </a:xfrm>
          <a:prstGeom prst="rect">
            <a:avLst/>
          </a:prstGeom>
        </p:spPr>
        <p:txBody>
          <a:bodyPr wrap="square">
            <a:spAutoFit/>
          </a:bodyPr>
          <a:lstStyle/>
          <a:p>
            <a:r>
              <a:rPr lang="tr-TR" sz="2000" b="1" dirty="0">
                <a:ea typeface="Times New Roman" pitchFamily="18" charset="0"/>
                <a:cs typeface="Arial" pitchFamily="34" charset="0"/>
              </a:rPr>
              <a:t>i) </a:t>
            </a:r>
            <a:r>
              <a:rPr lang="tr-TR" sz="2000" b="1" dirty="0"/>
              <a:t>Sulama süresi, T</a:t>
            </a:r>
            <a:r>
              <a:rPr lang="tr-TR" sz="2000" b="1" baseline="-25000" dirty="0"/>
              <a:t>a</a:t>
            </a:r>
            <a:r>
              <a:rPr lang="tr-TR" sz="2000" b="1" dirty="0"/>
              <a:t>  </a:t>
            </a:r>
            <a:endParaRPr lang="tr-TR" sz="2000" b="1" baseline="-25000" dirty="0"/>
          </a:p>
        </p:txBody>
      </p:sp>
      <mc:AlternateContent xmlns:mc="http://schemas.openxmlformats.org/markup-compatibility/2006" xmlns:a14="http://schemas.microsoft.com/office/drawing/2010/main">
        <mc:Choice Requires="a14">
          <p:sp>
            <p:nvSpPr>
              <p:cNvPr id="15" name="Object 7"/>
              <p:cNvSpPr txBox="1"/>
              <p:nvPr/>
            </p:nvSpPr>
            <p:spPr bwMode="auto">
              <a:xfrm>
                <a:off x="468313" y="4941888"/>
                <a:ext cx="3856037" cy="81756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tr-TR" i="1" smtClean="0">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𝑇</m:t>
                          </m:r>
                        </m:e>
                        <m:sub>
                          <m:r>
                            <a:rPr lang="tr-TR" i="1">
                              <a:solidFill>
                                <a:srgbClr val="000000"/>
                              </a:solidFill>
                              <a:latin typeface="Cambria Math" panose="02040503050406030204" pitchFamily="18" charset="0"/>
                            </a:rPr>
                            <m:t>𝑎</m:t>
                          </m:r>
                        </m:sub>
                      </m:sSub>
                      <m:r>
                        <a:rPr lang="tr-TR" i="1">
                          <a:solidFill>
                            <a:srgbClr val="000000"/>
                          </a:solidFill>
                          <a:latin typeface="Cambria Math" panose="02040503050406030204" pitchFamily="18" charset="0"/>
                        </a:rPr>
                        <m:t>=</m:t>
                      </m:r>
                      <m:f>
                        <m:fPr>
                          <m:ctrlPr>
                            <a:rPr lang="tr-TR" i="1">
                              <a:solidFill>
                                <a:srgbClr val="000000"/>
                              </a:solidFill>
                              <a:latin typeface="Cambria Math" panose="02040503050406030204" pitchFamily="18" charset="0"/>
                            </a:rPr>
                          </m:ctrlPr>
                        </m:fPr>
                        <m:num>
                          <m:r>
                            <a:rPr lang="tr-TR" i="1">
                              <a:solidFill>
                                <a:srgbClr val="000000"/>
                              </a:solidFill>
                              <a:latin typeface="Cambria Math" panose="02040503050406030204" pitchFamily="18" charset="0"/>
                            </a:rPr>
                            <m:t>1000∗</m:t>
                          </m:r>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𝑑</m:t>
                              </m:r>
                            </m:e>
                            <m:sub>
                              <m:r>
                                <a:rPr lang="tr-TR" i="1">
                                  <a:solidFill>
                                    <a:srgbClr val="000000"/>
                                  </a:solidFill>
                                  <a:latin typeface="Cambria Math" panose="02040503050406030204" pitchFamily="18" charset="0"/>
                                </a:rPr>
                                <m:t>𝑡</m:t>
                              </m:r>
                            </m:sub>
                          </m:sSub>
                        </m:num>
                        <m:den>
                          <m:r>
                            <a:rPr lang="tr-TR" i="1">
                              <a:solidFill>
                                <a:srgbClr val="000000"/>
                              </a:solidFill>
                              <a:latin typeface="Cambria Math" panose="02040503050406030204" pitchFamily="18" charset="0"/>
                            </a:rPr>
                            <m:t>𝑞</m:t>
                          </m:r>
                          <m:r>
                            <a:rPr lang="tr-TR" i="1">
                              <a:solidFill>
                                <a:srgbClr val="000000"/>
                              </a:solidFill>
                              <a:latin typeface="Cambria Math" panose="02040503050406030204" pitchFamily="18" charset="0"/>
                            </a:rPr>
                            <m:t>∗</m:t>
                          </m:r>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𝑁</m:t>
                              </m:r>
                            </m:e>
                            <m:sub>
                              <m:r>
                                <a:rPr lang="tr-TR" i="1">
                                  <a:solidFill>
                                    <a:srgbClr val="000000"/>
                                  </a:solidFill>
                                  <a:latin typeface="Cambria Math" panose="02040503050406030204" pitchFamily="18" charset="0"/>
                                </a:rPr>
                                <m:t>𝑑</m:t>
                              </m:r>
                            </m:sub>
                          </m:sSub>
                        </m:den>
                      </m:f>
                      <m:r>
                        <a:rPr lang="tr-TR" i="1">
                          <a:solidFill>
                            <a:srgbClr val="000000"/>
                          </a:solidFill>
                          <a:latin typeface="Cambria Math" panose="02040503050406030204" pitchFamily="18" charset="0"/>
                        </a:rPr>
                        <m:t>=</m:t>
                      </m:r>
                      <m:f>
                        <m:fPr>
                          <m:ctrlPr>
                            <a:rPr lang="tr-TR" i="1">
                              <a:solidFill>
                                <a:srgbClr val="000000"/>
                              </a:solidFill>
                              <a:latin typeface="Cambria Math" panose="02040503050406030204" pitchFamily="18" charset="0"/>
                            </a:rPr>
                          </m:ctrlPr>
                        </m:fPr>
                        <m:num>
                          <m:r>
                            <a:rPr lang="tr-TR" i="1">
                              <a:solidFill>
                                <a:srgbClr val="000000"/>
                              </a:solidFill>
                              <a:latin typeface="Cambria Math" panose="02040503050406030204" pitchFamily="18" charset="0"/>
                            </a:rPr>
                            <m:t>1000∗2</m:t>
                          </m:r>
                          <m:r>
                            <a:rPr lang="tr-TR" b="0" i="1" smtClean="0">
                              <a:solidFill>
                                <a:srgbClr val="000000"/>
                              </a:solidFill>
                              <a:latin typeface="Cambria Math" panose="02040503050406030204" pitchFamily="18" charset="0"/>
                            </a:rPr>
                            <m:t>5.3</m:t>
                          </m:r>
                        </m:num>
                        <m:den>
                          <m:r>
                            <a:rPr lang="tr-TR" i="1">
                              <a:solidFill>
                                <a:srgbClr val="000000"/>
                              </a:solidFill>
                              <a:latin typeface="Cambria Math" panose="02040503050406030204" pitchFamily="18" charset="0"/>
                            </a:rPr>
                            <m:t>2∗667</m:t>
                          </m:r>
                        </m:den>
                      </m:f>
                      <m:r>
                        <a:rPr lang="tr-TR" i="1">
                          <a:solidFill>
                            <a:srgbClr val="000000"/>
                          </a:solidFill>
                          <a:latin typeface="Cambria Math" panose="02040503050406030204" pitchFamily="18" charset="0"/>
                        </a:rPr>
                        <m:t>=1</m:t>
                      </m:r>
                      <m:r>
                        <a:rPr lang="tr-TR" b="0" i="1" smtClean="0">
                          <a:solidFill>
                            <a:srgbClr val="000000"/>
                          </a:solidFill>
                          <a:latin typeface="Cambria Math" panose="02040503050406030204" pitchFamily="18" charset="0"/>
                        </a:rPr>
                        <m:t>9</m:t>
                      </m:r>
                      <m:r>
                        <a:rPr lang="tr-TR" b="0" i="1" smtClean="0">
                          <a:solidFill>
                            <a:srgbClr val="000000"/>
                          </a:solidFill>
                          <a:latin typeface="Cambria Math" panose="02040503050406030204" pitchFamily="18" charset="0"/>
                        </a:rPr>
                        <m:t>h</m:t>
                      </m:r>
                    </m:oMath>
                  </m:oMathPara>
                </a14:m>
                <a:endParaRPr lang="tr-TR" dirty="0"/>
              </a:p>
            </p:txBody>
          </p:sp>
        </mc:Choice>
        <mc:Fallback xmlns="">
          <p:sp>
            <p:nvSpPr>
              <p:cNvPr id="15" name="Object 7"/>
              <p:cNvSpPr txBox="1">
                <a:spLocks noRot="1" noChangeAspect="1" noMove="1" noResize="1" noEditPoints="1" noAdjustHandles="1" noChangeArrowheads="1" noChangeShapeType="1" noTextEdit="1"/>
              </p:cNvSpPr>
              <p:nvPr/>
            </p:nvSpPr>
            <p:spPr bwMode="auto">
              <a:xfrm>
                <a:off x="468313" y="4941888"/>
                <a:ext cx="3856037" cy="817562"/>
              </a:xfrm>
              <a:prstGeom prst="rect">
                <a:avLst/>
              </a:prstGeom>
              <a:blipFill>
                <a:blip r:embed="rId7"/>
                <a:stretch>
                  <a:fillRect/>
                </a:stretch>
              </a:blipFill>
            </p:spPr>
            <p:txBody>
              <a:bodyPr/>
              <a:lstStyle/>
              <a:p>
                <a:r>
                  <a:rPr lang="tr-TR">
                    <a:noFill/>
                  </a:rPr>
                  <a:t> </a:t>
                </a:r>
              </a:p>
            </p:txBody>
          </p:sp>
        </mc:Fallback>
      </mc:AlternateContent>
      <p:sp>
        <p:nvSpPr>
          <p:cNvPr id="18" name="17 Dikdörtgen"/>
          <p:cNvSpPr/>
          <p:nvPr/>
        </p:nvSpPr>
        <p:spPr>
          <a:xfrm>
            <a:off x="251520" y="5805264"/>
            <a:ext cx="8136904"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b="1" dirty="0">
                <a:solidFill>
                  <a:srgbClr val="FF0000"/>
                </a:solidFill>
                <a:ea typeface="Times New Roman" pitchFamily="18" charset="0"/>
                <a:cs typeface="Arial" pitchFamily="34" charset="0"/>
              </a:rPr>
              <a:t>	</a:t>
            </a:r>
            <a:r>
              <a:rPr lang="tr-TR" sz="2000" dirty="0">
                <a:solidFill>
                  <a:srgbClr val="FF0000"/>
                </a:solidFill>
                <a:ea typeface="Times New Roman" pitchFamily="18" charset="0"/>
                <a:cs typeface="Arial" pitchFamily="34" charset="0"/>
              </a:rPr>
              <a:t>Bu durumda e şıkkına geri dönülür ve sulama aralığı 4 gün alınır…</a:t>
            </a:r>
          </a:p>
        </p:txBody>
      </p:sp>
      <p:sp>
        <p:nvSpPr>
          <p:cNvPr id="19" name="18 Dikdörtgen"/>
          <p:cNvSpPr/>
          <p:nvPr/>
        </p:nvSpPr>
        <p:spPr>
          <a:xfrm>
            <a:off x="3563888" y="5042793"/>
            <a:ext cx="449612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sym typeface="Symbol"/>
              </a:rPr>
              <a:t>&gt; </a:t>
            </a:r>
            <a:r>
              <a:rPr lang="tr-TR" sz="2400" dirty="0" err="1">
                <a:ea typeface="Times New Roman" pitchFamily="18" charset="0"/>
                <a:cs typeface="Arial" pitchFamily="34" charset="0"/>
                <a:sym typeface="Symbol"/>
              </a:rPr>
              <a:t>Tg</a:t>
            </a:r>
            <a:r>
              <a:rPr lang="tr-TR" sz="2400" dirty="0">
                <a:ea typeface="Times New Roman" pitchFamily="18" charset="0"/>
                <a:cs typeface="Arial" pitchFamily="34" charset="0"/>
                <a:sym typeface="Symbol"/>
              </a:rPr>
              <a:t> =16 h uygun değil </a:t>
            </a:r>
            <a:endParaRPr lang="tr-TR" sz="2400" dirty="0">
              <a:ea typeface="Times New Roman" pitchFamily="18"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524273"/>
            <a:ext cx="88924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11" name="10 Dikdörtgen"/>
          <p:cNvSpPr/>
          <p:nvPr/>
        </p:nvSpPr>
        <p:spPr>
          <a:xfrm>
            <a:off x="539552" y="2348880"/>
            <a:ext cx="8136904" cy="400110"/>
          </a:xfrm>
          <a:prstGeom prst="rect">
            <a:avLst/>
          </a:prstGeom>
        </p:spPr>
        <p:txBody>
          <a:bodyPr wrap="square">
            <a:spAutoFit/>
          </a:bodyPr>
          <a:lstStyle/>
          <a:p>
            <a:r>
              <a:rPr lang="tr-TR" sz="2000" b="1" dirty="0">
                <a:ea typeface="Times New Roman" pitchFamily="18" charset="0"/>
                <a:cs typeface="Arial" pitchFamily="34" charset="0"/>
              </a:rPr>
              <a:t>e) </a:t>
            </a:r>
            <a:r>
              <a:rPr lang="tr-TR" sz="2000" b="1" dirty="0"/>
              <a:t>Proje sulama aralığı, SA  </a:t>
            </a:r>
            <a:endParaRPr lang="tr-TR" sz="2000" b="1" baseline="-25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7653" name="Object 5"/>
          <p:cNvGraphicFramePr>
            <a:graphicFrameLocks noChangeAspect="1"/>
          </p:cNvGraphicFramePr>
          <p:nvPr/>
        </p:nvGraphicFramePr>
        <p:xfrm>
          <a:off x="5292080" y="2996952"/>
          <a:ext cx="2851150" cy="473075"/>
        </p:xfrm>
        <a:graphic>
          <a:graphicData uri="http://schemas.openxmlformats.org/presentationml/2006/ole">
            <mc:AlternateContent xmlns:mc="http://schemas.openxmlformats.org/markup-compatibility/2006">
              <mc:Choice xmlns:v="urn:schemas-microsoft-com:vml" Requires="v">
                <p:oleObj name="Denklem" r:id="rId2" imgW="1231560" imgH="228600" progId="Equation.3">
                  <p:embed/>
                </p:oleObj>
              </mc:Choice>
              <mc:Fallback>
                <p:oleObj name="Denklem" r:id="rId2" imgW="1231560" imgH="2286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996952"/>
                        <a:ext cx="2851150"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Dikdörtgen"/>
          <p:cNvSpPr/>
          <p:nvPr/>
        </p:nvSpPr>
        <p:spPr>
          <a:xfrm>
            <a:off x="3635896" y="4725144"/>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539552" y="3861048"/>
            <a:ext cx="8136904" cy="400110"/>
          </a:xfrm>
          <a:prstGeom prst="rect">
            <a:avLst/>
          </a:prstGeom>
        </p:spPr>
        <p:txBody>
          <a:bodyPr wrap="square">
            <a:spAutoFit/>
          </a:bodyPr>
          <a:lstStyle/>
          <a:p>
            <a:r>
              <a:rPr lang="tr-TR" sz="2000" b="1" dirty="0">
                <a:ea typeface="Times New Roman" pitchFamily="18" charset="0"/>
                <a:cs typeface="Arial" pitchFamily="34" charset="0"/>
              </a:rPr>
              <a:t>f) </a:t>
            </a:r>
            <a:r>
              <a:rPr lang="tr-TR" sz="2000" b="1" dirty="0"/>
              <a:t>Her sulamada uygulanacak maksimum net sulama suyu miktarı, </a:t>
            </a:r>
            <a:r>
              <a:rPr lang="tr-TR" sz="2000" b="1" dirty="0" err="1"/>
              <a:t>d</a:t>
            </a:r>
            <a:r>
              <a:rPr lang="tr-TR" sz="2000" b="1" baseline="-25000" dirty="0" err="1"/>
              <a:t>n</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8680" name="Object 8"/>
          <p:cNvGraphicFramePr>
            <a:graphicFrameLocks noChangeAspect="1"/>
          </p:cNvGraphicFramePr>
          <p:nvPr>
            <p:extLst>
              <p:ext uri="{D42A27DB-BD31-4B8C-83A1-F6EECF244321}">
                <p14:modId xmlns:p14="http://schemas.microsoft.com/office/powerpoint/2010/main" val="2407844431"/>
              </p:ext>
            </p:extLst>
          </p:nvPr>
        </p:nvGraphicFramePr>
        <p:xfrm>
          <a:off x="1149350" y="4786313"/>
          <a:ext cx="2954338" cy="430212"/>
        </p:xfrm>
        <a:graphic>
          <a:graphicData uri="http://schemas.openxmlformats.org/presentationml/2006/ole">
            <mc:AlternateContent xmlns:mc="http://schemas.openxmlformats.org/markup-compatibility/2006">
              <mc:Choice xmlns:v="urn:schemas-microsoft-com:vml" Requires="v">
                <p:oleObj name="Denklem" r:id="rId4" imgW="1638000" imgH="228600" progId="Equation.3">
                  <p:embed/>
                </p:oleObj>
              </mc:Choice>
              <mc:Fallback>
                <p:oleObj name="Denklem" r:id="rId4" imgW="1638000" imgH="228600" progId="Equation.3">
                  <p:embed/>
                  <p:pic>
                    <p:nvPicPr>
                      <p:cNvPr id="0" name="Picture 4"/>
                      <p:cNvPicPr>
                        <a:picLocks noChangeAspect="1" noChangeArrowheads="1"/>
                      </p:cNvPicPr>
                      <p:nvPr/>
                    </p:nvPicPr>
                    <p:blipFill>
                      <a:blip r:embed="rId5"/>
                      <a:srcRect/>
                      <a:stretch>
                        <a:fillRect/>
                      </a:stretch>
                    </p:blipFill>
                    <p:spPr bwMode="auto">
                      <a:xfrm>
                        <a:off x="1149350" y="4786313"/>
                        <a:ext cx="2954338"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242000134"/>
              </p:ext>
            </p:extLst>
          </p:nvPr>
        </p:nvGraphicFramePr>
        <p:xfrm>
          <a:off x="1355725" y="2917825"/>
          <a:ext cx="2351088" cy="806450"/>
        </p:xfrm>
        <a:graphic>
          <a:graphicData uri="http://schemas.openxmlformats.org/presentationml/2006/ole">
            <mc:AlternateContent xmlns:mc="http://schemas.openxmlformats.org/markup-compatibility/2006">
              <mc:Choice xmlns:v="urn:schemas-microsoft-com:vml" Requires="v">
                <p:oleObj name="Denklem" r:id="rId6" imgW="1295280" imgH="393480" progId="Equation.3">
                  <p:embed/>
                </p:oleObj>
              </mc:Choice>
              <mc:Fallback>
                <p:oleObj name="Denklem" r:id="rId6" imgW="1295280" imgH="393480" progId="Equation.3">
                  <p:embed/>
                  <p:pic>
                    <p:nvPicPr>
                      <p:cNvPr id="0" name="Picture 5"/>
                      <p:cNvPicPr>
                        <a:picLocks noChangeAspect="1" noChangeArrowheads="1"/>
                      </p:cNvPicPr>
                      <p:nvPr/>
                    </p:nvPicPr>
                    <p:blipFill>
                      <a:blip r:embed="rId7"/>
                      <a:srcRect/>
                      <a:stretch>
                        <a:fillRect/>
                      </a:stretch>
                    </p:blipFill>
                    <p:spPr bwMode="auto">
                      <a:xfrm>
                        <a:off x="1355725" y="2917825"/>
                        <a:ext cx="2351088"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52736"/>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a:ea typeface="Times New Roman" pitchFamily="18" charset="0"/>
                <a:cs typeface="Arial" pitchFamily="34" charset="0"/>
              </a:rPr>
              <a:t>g) </a:t>
            </a:r>
            <a:r>
              <a:rPr lang="tr-TR" sz="2000" b="1" dirty="0"/>
              <a:t>Her sulamada uygulanacak toplam sulama suyu miktarı, </a:t>
            </a:r>
            <a:r>
              <a:rPr lang="tr-TR" sz="2000" b="1" dirty="0" err="1"/>
              <a:t>d</a:t>
            </a:r>
            <a:r>
              <a:rPr lang="tr-TR" sz="2000" b="1" baseline="-25000" dirty="0" err="1"/>
              <a:t>t</a:t>
            </a:r>
            <a:endParaRPr lang="tr-TR" sz="2000" b="1" baseline="-25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7" name="16 Dikdörtgen"/>
          <p:cNvSpPr/>
          <p:nvPr/>
        </p:nvSpPr>
        <p:spPr>
          <a:xfrm>
            <a:off x="3563888" y="2420888"/>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1" name="Object 5"/>
          <p:cNvGraphicFramePr>
            <a:graphicFrameLocks noChangeAspect="1"/>
          </p:cNvGraphicFramePr>
          <p:nvPr>
            <p:extLst>
              <p:ext uri="{D42A27DB-BD31-4B8C-83A1-F6EECF244321}">
                <p14:modId xmlns:p14="http://schemas.microsoft.com/office/powerpoint/2010/main" val="1146907153"/>
              </p:ext>
            </p:extLst>
          </p:nvPr>
        </p:nvGraphicFramePr>
        <p:xfrm>
          <a:off x="1419225" y="2214563"/>
          <a:ext cx="2646363" cy="927100"/>
        </p:xfrm>
        <a:graphic>
          <a:graphicData uri="http://schemas.openxmlformats.org/presentationml/2006/ole">
            <mc:AlternateContent xmlns:mc="http://schemas.openxmlformats.org/markup-compatibility/2006">
              <mc:Choice xmlns:v="urn:schemas-microsoft-com:vml" Requires="v">
                <p:oleObj name="Denklem" r:id="rId3" imgW="1384200" imgH="431640" progId="Equation.3">
                  <p:embed/>
                </p:oleObj>
              </mc:Choice>
              <mc:Fallback>
                <p:oleObj name="Denklem" r:id="rId3" imgW="1384200" imgH="431640" progId="Equation.3">
                  <p:embed/>
                  <p:pic>
                    <p:nvPicPr>
                      <p:cNvPr id="0" name="Picture 2"/>
                      <p:cNvPicPr>
                        <a:picLocks noChangeAspect="1" noChangeArrowheads="1"/>
                      </p:cNvPicPr>
                      <p:nvPr/>
                    </p:nvPicPr>
                    <p:blipFill>
                      <a:blip r:embed="rId4"/>
                      <a:srcRect/>
                      <a:stretch>
                        <a:fillRect/>
                      </a:stretch>
                    </p:blipFill>
                    <p:spPr bwMode="auto">
                      <a:xfrm>
                        <a:off x="1419225" y="2214563"/>
                        <a:ext cx="2646363"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3" name="Object 7"/>
          <p:cNvGraphicFramePr>
            <a:graphicFrameLocks noChangeAspect="1"/>
          </p:cNvGraphicFramePr>
          <p:nvPr/>
        </p:nvGraphicFramePr>
        <p:xfrm>
          <a:off x="1270000" y="4076700"/>
          <a:ext cx="4452938" cy="815975"/>
        </p:xfrm>
        <a:graphic>
          <a:graphicData uri="http://schemas.openxmlformats.org/presentationml/2006/ole">
            <mc:AlternateContent xmlns:mc="http://schemas.openxmlformats.org/markup-compatibility/2006">
              <mc:Choice xmlns:v="urn:schemas-microsoft-com:vml" Requires="v">
                <p:oleObj name="Denklem" r:id="rId5" imgW="2476440" imgH="431640" progId="Equation.3">
                  <p:embed/>
                </p:oleObj>
              </mc:Choice>
              <mc:Fallback>
                <p:oleObj name="Denklem" r:id="rId5" imgW="247644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0" y="4076700"/>
                        <a:ext cx="445293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Dikdörtgen"/>
          <p:cNvSpPr/>
          <p:nvPr/>
        </p:nvSpPr>
        <p:spPr>
          <a:xfrm>
            <a:off x="683568" y="3501008"/>
            <a:ext cx="8136904" cy="400110"/>
          </a:xfrm>
          <a:prstGeom prst="rect">
            <a:avLst/>
          </a:prstGeom>
        </p:spPr>
        <p:txBody>
          <a:bodyPr wrap="square">
            <a:spAutoFit/>
          </a:bodyPr>
          <a:lstStyle/>
          <a:p>
            <a:r>
              <a:rPr lang="tr-TR" sz="2000" b="1" dirty="0">
                <a:ea typeface="Times New Roman" pitchFamily="18" charset="0"/>
                <a:cs typeface="Arial" pitchFamily="34" charset="0"/>
              </a:rPr>
              <a:t>h) </a:t>
            </a:r>
            <a:r>
              <a:rPr lang="tr-TR" sz="2000" b="1" dirty="0"/>
              <a:t>Birim alan damlatıcı sayısı, </a:t>
            </a:r>
            <a:r>
              <a:rPr lang="tr-TR" sz="2000" b="1" dirty="0" err="1"/>
              <a:t>N</a:t>
            </a:r>
            <a:r>
              <a:rPr lang="tr-TR" sz="2000" b="1" baseline="-25000" dirty="0" err="1"/>
              <a:t>d</a:t>
            </a:r>
            <a:r>
              <a:rPr lang="tr-TR" sz="2000" b="1" dirty="0"/>
              <a:t> </a:t>
            </a:r>
            <a:endParaRPr lang="tr-TR" sz="2000" b="1" baseline="-25000" dirty="0"/>
          </a:p>
        </p:txBody>
      </p:sp>
      <p:sp>
        <p:nvSpPr>
          <p:cNvPr id="14" name="13 Dikdörtgen"/>
          <p:cNvSpPr/>
          <p:nvPr/>
        </p:nvSpPr>
        <p:spPr>
          <a:xfrm>
            <a:off x="611560" y="4941168"/>
            <a:ext cx="8136904" cy="400110"/>
          </a:xfrm>
          <a:prstGeom prst="rect">
            <a:avLst/>
          </a:prstGeom>
        </p:spPr>
        <p:txBody>
          <a:bodyPr wrap="square">
            <a:spAutoFit/>
          </a:bodyPr>
          <a:lstStyle/>
          <a:p>
            <a:r>
              <a:rPr lang="tr-TR" sz="2000" b="1" dirty="0">
                <a:ea typeface="Times New Roman" pitchFamily="18" charset="0"/>
                <a:cs typeface="Arial" pitchFamily="34" charset="0"/>
              </a:rPr>
              <a:t>i) </a:t>
            </a:r>
            <a:r>
              <a:rPr lang="tr-TR" sz="2000" b="1" dirty="0"/>
              <a:t>Sulama süresi, T</a:t>
            </a:r>
            <a:r>
              <a:rPr lang="tr-TR" sz="2000" b="1" baseline="-25000" dirty="0"/>
              <a:t>a</a:t>
            </a:r>
            <a:r>
              <a:rPr lang="tr-TR" sz="2000" b="1" dirty="0"/>
              <a:t>  </a:t>
            </a:r>
            <a:endParaRPr lang="tr-TR" sz="2000" b="1" baseline="-25000" dirty="0"/>
          </a:p>
        </p:txBody>
      </p:sp>
      <mc:AlternateContent xmlns:mc="http://schemas.openxmlformats.org/markup-compatibility/2006" xmlns:a14="http://schemas.microsoft.com/office/drawing/2010/main">
        <mc:Choice Requires="a14">
          <p:sp>
            <p:nvSpPr>
              <p:cNvPr id="15" name="Object 7"/>
              <p:cNvSpPr txBox="1"/>
              <p:nvPr/>
            </p:nvSpPr>
            <p:spPr bwMode="auto">
              <a:xfrm>
                <a:off x="622300" y="5445125"/>
                <a:ext cx="3832225" cy="81756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tr-TR" i="1" smtClean="0">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𝑇</m:t>
                          </m:r>
                        </m:e>
                        <m:sub>
                          <m:r>
                            <a:rPr lang="tr-TR" i="1">
                              <a:solidFill>
                                <a:srgbClr val="000000"/>
                              </a:solidFill>
                              <a:latin typeface="Cambria Math" panose="02040503050406030204" pitchFamily="18" charset="0"/>
                            </a:rPr>
                            <m:t>𝑎</m:t>
                          </m:r>
                        </m:sub>
                      </m:sSub>
                      <m:r>
                        <a:rPr lang="tr-TR" i="1">
                          <a:solidFill>
                            <a:srgbClr val="000000"/>
                          </a:solidFill>
                          <a:latin typeface="Cambria Math" panose="02040503050406030204" pitchFamily="18" charset="0"/>
                        </a:rPr>
                        <m:t>=</m:t>
                      </m:r>
                      <m:f>
                        <m:fPr>
                          <m:ctrlPr>
                            <a:rPr lang="tr-TR" i="1">
                              <a:solidFill>
                                <a:srgbClr val="000000"/>
                              </a:solidFill>
                              <a:latin typeface="Cambria Math" panose="02040503050406030204" pitchFamily="18" charset="0"/>
                            </a:rPr>
                          </m:ctrlPr>
                        </m:fPr>
                        <m:num>
                          <m:r>
                            <a:rPr lang="tr-TR" i="1">
                              <a:solidFill>
                                <a:srgbClr val="000000"/>
                              </a:solidFill>
                              <a:latin typeface="Cambria Math" panose="02040503050406030204" pitchFamily="18" charset="0"/>
                            </a:rPr>
                            <m:t>1000∗</m:t>
                          </m:r>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𝑑</m:t>
                              </m:r>
                            </m:e>
                            <m:sub>
                              <m:r>
                                <a:rPr lang="tr-TR" i="1">
                                  <a:solidFill>
                                    <a:srgbClr val="000000"/>
                                  </a:solidFill>
                                  <a:latin typeface="Cambria Math" panose="02040503050406030204" pitchFamily="18" charset="0"/>
                                </a:rPr>
                                <m:t>𝑡</m:t>
                              </m:r>
                            </m:sub>
                          </m:sSub>
                        </m:num>
                        <m:den>
                          <m:r>
                            <a:rPr lang="tr-TR" i="1">
                              <a:solidFill>
                                <a:srgbClr val="000000"/>
                              </a:solidFill>
                              <a:latin typeface="Cambria Math" panose="02040503050406030204" pitchFamily="18" charset="0"/>
                            </a:rPr>
                            <m:t>𝑞</m:t>
                          </m:r>
                          <m:r>
                            <a:rPr lang="tr-TR" i="1">
                              <a:solidFill>
                                <a:srgbClr val="000000"/>
                              </a:solidFill>
                              <a:latin typeface="Cambria Math" panose="02040503050406030204" pitchFamily="18" charset="0"/>
                            </a:rPr>
                            <m:t>∗</m:t>
                          </m:r>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𝑁</m:t>
                              </m:r>
                            </m:e>
                            <m:sub>
                              <m:r>
                                <a:rPr lang="tr-TR" i="1">
                                  <a:solidFill>
                                    <a:srgbClr val="000000"/>
                                  </a:solidFill>
                                  <a:latin typeface="Cambria Math" panose="02040503050406030204" pitchFamily="18" charset="0"/>
                                </a:rPr>
                                <m:t>𝑑</m:t>
                              </m:r>
                            </m:sub>
                          </m:sSub>
                        </m:den>
                      </m:f>
                      <m:r>
                        <a:rPr lang="tr-TR" i="1">
                          <a:solidFill>
                            <a:srgbClr val="000000"/>
                          </a:solidFill>
                          <a:latin typeface="Cambria Math" panose="02040503050406030204" pitchFamily="18" charset="0"/>
                        </a:rPr>
                        <m:t>=</m:t>
                      </m:r>
                      <m:f>
                        <m:fPr>
                          <m:ctrlPr>
                            <a:rPr lang="tr-TR" i="1">
                              <a:solidFill>
                                <a:srgbClr val="000000"/>
                              </a:solidFill>
                              <a:latin typeface="Cambria Math" panose="02040503050406030204" pitchFamily="18" charset="0"/>
                            </a:rPr>
                          </m:ctrlPr>
                        </m:fPr>
                        <m:num>
                          <m:r>
                            <a:rPr lang="tr-TR" i="1">
                              <a:solidFill>
                                <a:srgbClr val="000000"/>
                              </a:solidFill>
                              <a:latin typeface="Cambria Math" panose="02040503050406030204" pitchFamily="18" charset="0"/>
                            </a:rPr>
                            <m:t>1000∗</m:t>
                          </m:r>
                          <m:r>
                            <a:rPr lang="tr-TR" b="0" i="1" smtClean="0">
                              <a:solidFill>
                                <a:srgbClr val="000000"/>
                              </a:solidFill>
                              <a:latin typeface="Cambria Math" panose="02040503050406030204" pitchFamily="18" charset="0"/>
                            </a:rPr>
                            <m:t>20.2</m:t>
                          </m:r>
                        </m:num>
                        <m:den>
                          <m:r>
                            <a:rPr lang="tr-TR" i="1">
                              <a:solidFill>
                                <a:srgbClr val="000000"/>
                              </a:solidFill>
                              <a:latin typeface="Cambria Math" panose="02040503050406030204" pitchFamily="18" charset="0"/>
                            </a:rPr>
                            <m:t>2∗667</m:t>
                          </m:r>
                        </m:den>
                      </m:f>
                      <m:r>
                        <a:rPr lang="tr-TR" i="1">
                          <a:solidFill>
                            <a:srgbClr val="000000"/>
                          </a:solidFill>
                          <a:latin typeface="Cambria Math" panose="02040503050406030204" pitchFamily="18" charset="0"/>
                        </a:rPr>
                        <m:t>=1</m:t>
                      </m:r>
                      <m:r>
                        <a:rPr lang="tr-TR" b="0" i="1" smtClean="0">
                          <a:solidFill>
                            <a:srgbClr val="000000"/>
                          </a:solidFill>
                          <a:latin typeface="Cambria Math" panose="02040503050406030204" pitchFamily="18" charset="0"/>
                        </a:rPr>
                        <m:t>5.1</m:t>
                      </m:r>
                    </m:oMath>
                  </m:oMathPara>
                </a14:m>
                <a:endParaRPr lang="tr-TR" dirty="0"/>
              </a:p>
            </p:txBody>
          </p:sp>
        </mc:Choice>
        <mc:Fallback xmlns="">
          <p:sp>
            <p:nvSpPr>
              <p:cNvPr id="15" name="Object 7"/>
              <p:cNvSpPr txBox="1">
                <a:spLocks noRot="1" noChangeAspect="1" noMove="1" noResize="1" noEditPoints="1" noAdjustHandles="1" noChangeArrowheads="1" noChangeShapeType="1" noTextEdit="1"/>
              </p:cNvSpPr>
              <p:nvPr/>
            </p:nvSpPr>
            <p:spPr bwMode="auto">
              <a:xfrm>
                <a:off x="622300" y="5445125"/>
                <a:ext cx="3832225" cy="817563"/>
              </a:xfrm>
              <a:prstGeom prst="rect">
                <a:avLst/>
              </a:prstGeom>
              <a:blipFill>
                <a:blip r:embed="rId7"/>
                <a:stretch>
                  <a:fillRect/>
                </a:stretch>
              </a:blipFill>
            </p:spPr>
            <p:txBody>
              <a:bodyPr/>
              <a:lstStyle/>
              <a:p>
                <a:r>
                  <a:rPr lang="tr-TR">
                    <a:noFill/>
                  </a:rPr>
                  <a:t> </a:t>
                </a:r>
              </a:p>
            </p:txBody>
          </p:sp>
        </mc:Fallback>
      </mc:AlternateContent>
      <p:sp>
        <p:nvSpPr>
          <p:cNvPr id="19" name="18 Dikdörtgen"/>
          <p:cNvSpPr/>
          <p:nvPr/>
        </p:nvSpPr>
        <p:spPr>
          <a:xfrm>
            <a:off x="3913188" y="5574431"/>
            <a:ext cx="460851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b="1" dirty="0">
                <a:ea typeface="Times New Roman" pitchFamily="18" charset="0"/>
                <a:cs typeface="Arial" pitchFamily="34" charset="0"/>
                <a:sym typeface="Symbol"/>
              </a:rPr>
              <a:t> 15</a:t>
            </a:r>
            <a:r>
              <a:rPr lang="tr-TR" sz="2400" dirty="0">
                <a:ea typeface="Times New Roman" pitchFamily="18" charset="0"/>
                <a:cs typeface="Arial" pitchFamily="34" charset="0"/>
              </a:rPr>
              <a:t>h </a:t>
            </a:r>
            <a:r>
              <a:rPr lang="tr-TR" sz="2400" dirty="0">
                <a:ea typeface="Times New Roman" pitchFamily="18" charset="0"/>
                <a:cs typeface="Arial" pitchFamily="34" charset="0"/>
                <a:sym typeface="Symbol"/>
              </a:rPr>
              <a:t>&lt; </a:t>
            </a:r>
            <a:r>
              <a:rPr lang="tr-TR" sz="2400" dirty="0" err="1">
                <a:ea typeface="Times New Roman" pitchFamily="18" charset="0"/>
                <a:cs typeface="Arial" pitchFamily="34" charset="0"/>
                <a:sym typeface="Symbol"/>
              </a:rPr>
              <a:t>Tg</a:t>
            </a:r>
            <a:r>
              <a:rPr lang="tr-TR" sz="2400" dirty="0">
                <a:ea typeface="Times New Roman" pitchFamily="18" charset="0"/>
                <a:cs typeface="Arial" pitchFamily="34" charset="0"/>
                <a:sym typeface="Symbol"/>
              </a:rPr>
              <a:t> =16 h uygun</a:t>
            </a:r>
            <a:endParaRPr lang="tr-TR" sz="2400" dirty="0">
              <a:ea typeface="Times New Roman" pitchFamily="18"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883895"/>
            <a:ext cx="8712968" cy="58323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rgbClr val="C00000"/>
                </a:solidFill>
                <a:effectLst/>
                <a:cs typeface="Arial" pitchFamily="34" charset="0"/>
              </a:rPr>
              <a:t>KAYNAK ARAŞTIRMASI</a:t>
            </a:r>
          </a:p>
          <a:p>
            <a:pPr marL="457200" marR="0" lvl="0" indent="-457200" algn="just" defTabSz="914400" rtl="0" eaLnBrk="0" fontAlgn="base" latinLnBrk="0" hangingPunct="0">
              <a:lnSpc>
                <a:spcPct val="100000"/>
              </a:lnSpc>
              <a:spcBef>
                <a:spcPct val="0"/>
              </a:spcBef>
              <a:spcAft>
                <a:spcPct val="0"/>
              </a:spcAft>
              <a:buClrTx/>
              <a:buSzTx/>
              <a:tabLst/>
            </a:pPr>
            <a:endParaRPr kumimoji="0" lang="tr-TR" sz="2000" b="0" i="0" u="none" strike="noStrike" cap="none" normalizeH="0" baseline="0" dirty="0">
              <a:ln>
                <a:noFill/>
              </a:ln>
              <a:solidFill>
                <a:schemeClr val="tx1"/>
              </a:solidFill>
              <a:effectLst/>
              <a:cs typeface="Arial" pitchFamily="34" charset="0"/>
            </a:endParaRPr>
          </a:p>
          <a:p>
            <a:pPr algn="just"/>
            <a:r>
              <a:rPr lang="tr-TR" sz="2000" b="1" dirty="0">
                <a:solidFill>
                  <a:srgbClr val="C00000"/>
                </a:solidFill>
                <a:effectLst>
                  <a:outerShdw blurRad="38100" dist="38100" dir="2700000" algn="tl">
                    <a:srgbClr val="000000">
                      <a:alpha val="43137"/>
                    </a:srgbClr>
                  </a:outerShdw>
                </a:effectLst>
              </a:rPr>
              <a:t>1. PROJE ALANI VE PLANLAMA HARİTASI</a:t>
            </a:r>
            <a:endParaRPr lang="tr-TR" sz="2000" dirty="0">
              <a:solidFill>
                <a:srgbClr val="C00000"/>
              </a:solidFill>
              <a:effectLst>
                <a:outerShdw blurRad="38100" dist="38100" dir="2700000" algn="tl">
                  <a:srgbClr val="000000">
                    <a:alpha val="43137"/>
                  </a:srgbClr>
                </a:outerShdw>
              </a:effectLst>
            </a:endParaRPr>
          </a:p>
          <a:p>
            <a:pPr algn="just"/>
            <a:r>
              <a:rPr lang="tr-TR" sz="2000" dirty="0"/>
              <a:t>	</a:t>
            </a:r>
            <a:r>
              <a:rPr lang="tr-TR" sz="1700" dirty="0"/>
              <a:t>Proje alanı, ………….. ili ………… ilçesi ……… köyü çiftçilerinden …………… ‘e ait 260 x 130 m boyutlarında, 33.8 da büyüklüğündeki elma bahçesidir. Planlama haritası ekte verilmiştir. </a:t>
            </a:r>
          </a:p>
          <a:p>
            <a:pPr algn="just"/>
            <a:endParaRPr lang="tr-TR" sz="2000" dirty="0"/>
          </a:p>
          <a:p>
            <a:pPr marL="457200" lvl="0" indent="-457200" algn="just" eaLnBrk="0" fontAlgn="base" hangingPunct="0">
              <a:spcBef>
                <a:spcPct val="0"/>
              </a:spcBef>
              <a:spcAft>
                <a:spcPct val="0"/>
              </a:spcAft>
            </a:pPr>
            <a:r>
              <a:rPr kumimoji="0" lang="tr-TR" sz="2000" b="1" i="0" u="none" strike="noStrike" cap="none" normalizeH="0" baseline="0" dirty="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rPr>
              <a:t>2.</a:t>
            </a:r>
            <a:r>
              <a:rPr kumimoji="0" lang="tr-TR" sz="2000" b="1" i="0" u="none" strike="noStrike" cap="none" normalizeH="0" dirty="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rPr>
              <a:t> TOPRAK ÖZELLİKLERİ </a:t>
            </a:r>
            <a:endParaRPr kumimoji="0" lang="tr-TR" sz="2000" b="1" i="0" u="none" strike="noStrike" cap="none" normalizeH="0" baseline="0" dirty="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endParaRPr>
          </a:p>
          <a:p>
            <a:pPr algn="just"/>
            <a:r>
              <a:rPr lang="tr-TR" sz="2000" dirty="0">
                <a:cs typeface="Arial" pitchFamily="34" charset="0"/>
              </a:rPr>
              <a:t>            </a:t>
            </a:r>
            <a:r>
              <a:rPr lang="tr-TR" sz="2000" dirty="0"/>
              <a:t> </a:t>
            </a:r>
            <a:r>
              <a:rPr lang="tr-TR" sz="1700" dirty="0"/>
              <a:t>Proje alanında 2 adet profil açılmış ve her profilde farklı derinliklerden alınan toprak örneklerinin analizi sonucunda aşağıdaki Çizelge’de verilen değerler elde edilmiştir. </a:t>
            </a:r>
          </a:p>
          <a:p>
            <a:pPr algn="just"/>
            <a:r>
              <a:rPr lang="tr-TR" sz="1700" dirty="0"/>
              <a:t>	Her profilin yanında çift silindir </a:t>
            </a:r>
            <a:r>
              <a:rPr lang="tr-TR" sz="1700" dirty="0" err="1"/>
              <a:t>infiltrometrelerle</a:t>
            </a:r>
            <a:r>
              <a:rPr lang="tr-TR" sz="1700" dirty="0"/>
              <a:t> yapılan </a:t>
            </a:r>
            <a:r>
              <a:rPr lang="tr-TR" sz="1700" dirty="0" err="1"/>
              <a:t>infiltrasyon</a:t>
            </a:r>
            <a:r>
              <a:rPr lang="tr-TR" sz="1700" dirty="0"/>
              <a:t> testleri sonucunda, su alma hızı değerleri sırasıyla, 4.2  mm/h ve 4.8 mm/h elde edilmiştir. Proje alanı için ortalama su alma hızı, I = 4.5 mm/</a:t>
            </a:r>
            <a:r>
              <a:rPr lang="tr-TR" sz="1700" dirty="0" err="1"/>
              <a:t>h’tır</a:t>
            </a:r>
            <a:r>
              <a:rPr lang="tr-TR" sz="1700" dirty="0"/>
              <a:t>. Profillerin incelenmesi sonucunda, 150 cm toprak derinliğine kadar geçirimsiz bir katmana ya da taban suyuna rastlanmamıştır. Dolayısı ile topraklar derindir ve drenaj sorunu bulunmamaktadır. </a:t>
            </a:r>
          </a:p>
          <a:p>
            <a:pPr algn="just"/>
            <a:r>
              <a:rPr lang="tr-TR" sz="2000" dirty="0"/>
              <a:t> </a:t>
            </a:r>
          </a:p>
          <a:p>
            <a:pPr algn="just"/>
            <a:endParaRPr lang="tr-TR" sz="2000"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980728"/>
            <a:ext cx="889248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539552" y="1628800"/>
            <a:ext cx="8136904" cy="400110"/>
          </a:xfrm>
          <a:prstGeom prst="rect">
            <a:avLst/>
          </a:prstGeom>
        </p:spPr>
        <p:txBody>
          <a:bodyPr wrap="square">
            <a:spAutoFit/>
          </a:bodyPr>
          <a:lstStyle/>
          <a:p>
            <a:r>
              <a:rPr lang="tr-TR" sz="2000" b="1" dirty="0"/>
              <a:t>j) Maksimum işletme birim sayısı , </a:t>
            </a:r>
            <a:r>
              <a:rPr lang="tr-TR" sz="2000" b="1" dirty="0" err="1"/>
              <a:t>N</a:t>
            </a:r>
            <a:r>
              <a:rPr lang="tr-TR" sz="2000" b="1" baseline="-25000" dirty="0" err="1"/>
              <a:t>max</a:t>
            </a:r>
            <a:r>
              <a:rPr lang="tr-TR" sz="2000" b="1" dirty="0"/>
              <a:t> </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1748" name="Object 4"/>
          <p:cNvGraphicFramePr>
            <a:graphicFrameLocks noChangeAspect="1"/>
          </p:cNvGraphicFramePr>
          <p:nvPr/>
        </p:nvGraphicFramePr>
        <p:xfrm>
          <a:off x="668338" y="2205038"/>
          <a:ext cx="4125912" cy="936625"/>
        </p:xfrm>
        <a:graphic>
          <a:graphicData uri="http://schemas.openxmlformats.org/presentationml/2006/ole">
            <mc:AlternateContent xmlns:mc="http://schemas.openxmlformats.org/markup-compatibility/2006">
              <mc:Choice xmlns:v="urn:schemas-microsoft-com:vml" Requires="v">
                <p:oleObj name="Denklem" r:id="rId3" imgW="2273040" imgH="457200" progId="Equation.3">
                  <p:embed/>
                </p:oleObj>
              </mc:Choice>
              <mc:Fallback>
                <p:oleObj name="Denklem" r:id="rId3" imgW="2273040" imgH="457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8" y="2205038"/>
                        <a:ext cx="4125912"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Dikdörtgen"/>
          <p:cNvSpPr/>
          <p:nvPr/>
        </p:nvSpPr>
        <p:spPr>
          <a:xfrm>
            <a:off x="4283968" y="2420888"/>
            <a:ext cx="3456384"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adet</a:t>
            </a:r>
          </a:p>
        </p:txBody>
      </p:sp>
      <p:sp>
        <p:nvSpPr>
          <p:cNvPr id="26" name="25 Dikdörtgen"/>
          <p:cNvSpPr/>
          <p:nvPr/>
        </p:nvSpPr>
        <p:spPr>
          <a:xfrm>
            <a:off x="611560" y="4149080"/>
            <a:ext cx="820891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 Su kaynağı kısıtlı olduğundan N = </a:t>
            </a:r>
            <a:r>
              <a:rPr lang="tr-TR" sz="2000" dirty="0" err="1">
                <a:ea typeface="Times New Roman" pitchFamily="18" charset="0"/>
                <a:cs typeface="Arial" pitchFamily="34" charset="0"/>
              </a:rPr>
              <a:t>N</a:t>
            </a:r>
            <a:r>
              <a:rPr lang="tr-TR" sz="2000" baseline="-25000" dirty="0" err="1">
                <a:ea typeface="Times New Roman" pitchFamily="18" charset="0"/>
                <a:cs typeface="Arial" pitchFamily="34" charset="0"/>
              </a:rPr>
              <a:t>max</a:t>
            </a:r>
            <a:r>
              <a:rPr lang="tr-TR" sz="2000" dirty="0">
                <a:ea typeface="Times New Roman" pitchFamily="18" charset="0"/>
                <a:cs typeface="Arial" pitchFamily="34" charset="0"/>
              </a:rPr>
              <a:t>	N = 4 adet olarak seçilmiştir.  </a:t>
            </a:r>
          </a:p>
        </p:txBody>
      </p:sp>
      <p:sp>
        <p:nvSpPr>
          <p:cNvPr id="27" name="26 Dikdörtgen"/>
          <p:cNvSpPr/>
          <p:nvPr/>
        </p:nvSpPr>
        <p:spPr>
          <a:xfrm>
            <a:off x="467544" y="3501008"/>
            <a:ext cx="8136904" cy="400110"/>
          </a:xfrm>
          <a:prstGeom prst="rect">
            <a:avLst/>
          </a:prstGeom>
        </p:spPr>
        <p:txBody>
          <a:bodyPr wrap="square">
            <a:spAutoFit/>
          </a:bodyPr>
          <a:lstStyle/>
          <a:p>
            <a:r>
              <a:rPr lang="tr-TR" sz="2000" b="1" dirty="0"/>
              <a:t>k) Proje işletme birim sayısı , N </a:t>
            </a:r>
            <a:endParaRPr lang="tr-TR" sz="2000" b="1" baseline="-25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lum bright="100000" contrast="100000"/>
          </a:blip>
          <a:tile tx="0" ty="0" sx="100000" sy="100000" flip="none" algn="tl"/>
        </a:blipFill>
        <a:effectLst/>
      </p:bgPr>
    </p:bg>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cstate="print"/>
          <a:srcRect/>
          <a:stretch>
            <a:fillRect/>
          </a:stretch>
        </p:blipFill>
        <p:spPr bwMode="auto">
          <a:xfrm>
            <a:off x="755576" y="620688"/>
            <a:ext cx="7920880" cy="5931818"/>
          </a:xfrm>
          <a:prstGeom prst="rect">
            <a:avLst/>
          </a:prstGeom>
          <a:noFill/>
          <a:ln w="9525">
            <a:noFill/>
            <a:miter lim="800000"/>
            <a:headEnd/>
            <a:tailEnd/>
          </a:ln>
          <a:effectLst/>
        </p:spPr>
      </p:pic>
      <p:cxnSp>
        <p:nvCxnSpPr>
          <p:cNvPr id="3" name="2 Düz Bağlayıcı"/>
          <p:cNvCxnSpPr/>
          <p:nvPr/>
        </p:nvCxnSpPr>
        <p:spPr>
          <a:xfrm flipH="1">
            <a:off x="2843808" y="1628800"/>
            <a:ext cx="36004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3 Düz Bağlayıcı"/>
          <p:cNvCxnSpPr/>
          <p:nvPr/>
        </p:nvCxnSpPr>
        <p:spPr>
          <a:xfrm>
            <a:off x="2843808" y="908720"/>
            <a:ext cx="0" cy="3024336"/>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6444208" y="1628800"/>
            <a:ext cx="0" cy="237626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a:off x="4572000" y="1628800"/>
            <a:ext cx="0" cy="417646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14 Düz Bağlayıcı"/>
          <p:cNvCxnSpPr/>
          <p:nvPr/>
        </p:nvCxnSpPr>
        <p:spPr>
          <a:xfrm>
            <a:off x="2771800" y="1628800"/>
            <a:ext cx="0" cy="21602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17 Düz Bağlayıcı"/>
          <p:cNvCxnSpPr/>
          <p:nvPr/>
        </p:nvCxnSpPr>
        <p:spPr>
          <a:xfrm flipH="1">
            <a:off x="2771800" y="1628800"/>
            <a:ext cx="207640"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19 Düz Bağlayıcı"/>
          <p:cNvCxnSpPr/>
          <p:nvPr/>
        </p:nvCxnSpPr>
        <p:spPr>
          <a:xfrm>
            <a:off x="2771800" y="3933056"/>
            <a:ext cx="0" cy="1800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22 Düz Bağlayıcı"/>
          <p:cNvCxnSpPr/>
          <p:nvPr/>
        </p:nvCxnSpPr>
        <p:spPr>
          <a:xfrm flipH="1">
            <a:off x="2771800" y="3933056"/>
            <a:ext cx="72008"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24 Düz Bağlayıcı"/>
          <p:cNvCxnSpPr/>
          <p:nvPr/>
        </p:nvCxnSpPr>
        <p:spPr>
          <a:xfrm>
            <a:off x="6516216" y="1628800"/>
            <a:ext cx="0" cy="21602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25 Düz Bağlayıcı"/>
          <p:cNvCxnSpPr/>
          <p:nvPr/>
        </p:nvCxnSpPr>
        <p:spPr>
          <a:xfrm>
            <a:off x="6516216" y="3933056"/>
            <a:ext cx="0" cy="1800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flipH="1">
            <a:off x="6444208" y="3933056"/>
            <a:ext cx="72008"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27 Düz Bağlayıcı"/>
          <p:cNvCxnSpPr/>
          <p:nvPr/>
        </p:nvCxnSpPr>
        <p:spPr>
          <a:xfrm flipH="1">
            <a:off x="6444208" y="1628800"/>
            <a:ext cx="72008"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29 Düz Bağlayıcı"/>
          <p:cNvCxnSpPr/>
          <p:nvPr/>
        </p:nvCxnSpPr>
        <p:spPr>
          <a:xfrm>
            <a:off x="4716016" y="1844824"/>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33" name="32 Düz Bağlayıcı"/>
          <p:cNvCxnSpPr/>
          <p:nvPr/>
        </p:nvCxnSpPr>
        <p:spPr>
          <a:xfrm>
            <a:off x="4747080" y="1997224"/>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34" name="33 Düz Bağlayıcı"/>
          <p:cNvCxnSpPr/>
          <p:nvPr/>
        </p:nvCxnSpPr>
        <p:spPr>
          <a:xfrm>
            <a:off x="4716016" y="2204864"/>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35" name="34 Düz Bağlayıcı"/>
          <p:cNvCxnSpPr/>
          <p:nvPr/>
        </p:nvCxnSpPr>
        <p:spPr>
          <a:xfrm>
            <a:off x="4716016" y="2420888"/>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a:off x="6516216" y="1916832"/>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a:off x="6547280" y="2069232"/>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2" name="41 Düz Bağlayıcı"/>
          <p:cNvCxnSpPr/>
          <p:nvPr/>
        </p:nvCxnSpPr>
        <p:spPr>
          <a:xfrm>
            <a:off x="6516216" y="2276872"/>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6516216" y="2492896"/>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sp>
        <p:nvSpPr>
          <p:cNvPr id="45" name="44 Dikdörtgen"/>
          <p:cNvSpPr/>
          <p:nvPr/>
        </p:nvSpPr>
        <p:spPr>
          <a:xfrm>
            <a:off x="2627784" y="764704"/>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45 Oval"/>
          <p:cNvSpPr/>
          <p:nvPr/>
        </p:nvSpPr>
        <p:spPr>
          <a:xfrm>
            <a:off x="2771800" y="1124744"/>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46 Metin kutusu"/>
          <p:cNvSpPr txBox="1"/>
          <p:nvPr/>
        </p:nvSpPr>
        <p:spPr>
          <a:xfrm>
            <a:off x="3131840" y="764704"/>
            <a:ext cx="1224136" cy="369332"/>
          </a:xfrm>
          <a:prstGeom prst="rect">
            <a:avLst/>
          </a:prstGeom>
          <a:noFill/>
        </p:spPr>
        <p:txBody>
          <a:bodyPr wrap="square" rtlCol="0">
            <a:spAutoFit/>
          </a:bodyPr>
          <a:lstStyle/>
          <a:p>
            <a:r>
              <a:rPr lang="tr-TR" dirty="0"/>
              <a:t>Su Deposu</a:t>
            </a:r>
          </a:p>
        </p:txBody>
      </p:sp>
      <p:sp>
        <p:nvSpPr>
          <p:cNvPr id="48" name="47 Yuvarlatılmış Dikdörtgen"/>
          <p:cNvSpPr/>
          <p:nvPr/>
        </p:nvSpPr>
        <p:spPr>
          <a:xfrm>
            <a:off x="2699792" y="1412776"/>
            <a:ext cx="288032" cy="1440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48 Metin kutusu"/>
          <p:cNvSpPr txBox="1"/>
          <p:nvPr/>
        </p:nvSpPr>
        <p:spPr>
          <a:xfrm>
            <a:off x="2915816" y="980728"/>
            <a:ext cx="504056" cy="369332"/>
          </a:xfrm>
          <a:prstGeom prst="rect">
            <a:avLst/>
          </a:prstGeom>
          <a:noFill/>
        </p:spPr>
        <p:txBody>
          <a:bodyPr wrap="square" rtlCol="0">
            <a:spAutoFit/>
          </a:bodyPr>
          <a:lstStyle/>
          <a:p>
            <a:r>
              <a:rPr lang="tr-TR" dirty="0"/>
              <a:t>P</a:t>
            </a:r>
          </a:p>
        </p:txBody>
      </p:sp>
      <p:sp>
        <p:nvSpPr>
          <p:cNvPr id="51" name="50 Metin kutusu"/>
          <p:cNvSpPr txBox="1"/>
          <p:nvPr/>
        </p:nvSpPr>
        <p:spPr>
          <a:xfrm>
            <a:off x="2987824" y="1340768"/>
            <a:ext cx="1728192" cy="369332"/>
          </a:xfrm>
          <a:prstGeom prst="rect">
            <a:avLst/>
          </a:prstGeom>
          <a:noFill/>
        </p:spPr>
        <p:txBody>
          <a:bodyPr wrap="square" rtlCol="0">
            <a:spAutoFit/>
          </a:bodyPr>
          <a:lstStyle/>
          <a:p>
            <a:r>
              <a:rPr lang="tr-TR" dirty="0"/>
              <a:t>Kontrol birimi</a:t>
            </a:r>
          </a:p>
        </p:txBody>
      </p:sp>
      <p:cxnSp>
        <p:nvCxnSpPr>
          <p:cNvPr id="52" name="51 Düz Bağlayıcı"/>
          <p:cNvCxnSpPr/>
          <p:nvPr/>
        </p:nvCxnSpPr>
        <p:spPr>
          <a:xfrm>
            <a:off x="6012160" y="836712"/>
            <a:ext cx="7200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Metin kutusu"/>
          <p:cNvSpPr txBox="1"/>
          <p:nvPr/>
        </p:nvSpPr>
        <p:spPr>
          <a:xfrm>
            <a:off x="6804248" y="620688"/>
            <a:ext cx="1080120" cy="369332"/>
          </a:xfrm>
          <a:prstGeom prst="rect">
            <a:avLst/>
          </a:prstGeom>
          <a:noFill/>
        </p:spPr>
        <p:txBody>
          <a:bodyPr wrap="square" rtlCol="0">
            <a:spAutoFit/>
          </a:bodyPr>
          <a:lstStyle/>
          <a:p>
            <a:r>
              <a:rPr lang="tr-TR" dirty="0" err="1"/>
              <a:t>Manifold</a:t>
            </a:r>
            <a:r>
              <a:rPr lang="tr-TR" dirty="0"/>
              <a:t> </a:t>
            </a:r>
          </a:p>
        </p:txBody>
      </p:sp>
      <p:cxnSp>
        <p:nvCxnSpPr>
          <p:cNvPr id="54" name="53 Düz Bağlayıcı"/>
          <p:cNvCxnSpPr/>
          <p:nvPr/>
        </p:nvCxnSpPr>
        <p:spPr>
          <a:xfrm>
            <a:off x="6012160" y="476672"/>
            <a:ext cx="72008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54 Metin kutusu"/>
          <p:cNvSpPr txBox="1"/>
          <p:nvPr/>
        </p:nvSpPr>
        <p:spPr>
          <a:xfrm>
            <a:off x="6804248" y="260648"/>
            <a:ext cx="2088232" cy="369332"/>
          </a:xfrm>
          <a:prstGeom prst="rect">
            <a:avLst/>
          </a:prstGeom>
          <a:noFill/>
        </p:spPr>
        <p:txBody>
          <a:bodyPr wrap="square" rtlCol="0">
            <a:spAutoFit/>
          </a:bodyPr>
          <a:lstStyle/>
          <a:p>
            <a:r>
              <a:rPr lang="tr-TR" dirty="0"/>
              <a:t>Ana boru hattı </a:t>
            </a:r>
          </a:p>
        </p:txBody>
      </p:sp>
      <p:cxnSp>
        <p:nvCxnSpPr>
          <p:cNvPr id="56" name="55 Düz Bağlayıcı"/>
          <p:cNvCxnSpPr/>
          <p:nvPr/>
        </p:nvCxnSpPr>
        <p:spPr>
          <a:xfrm>
            <a:off x="6084168" y="1196752"/>
            <a:ext cx="72008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sp>
        <p:nvSpPr>
          <p:cNvPr id="57" name="56 Metin kutusu"/>
          <p:cNvSpPr txBox="1"/>
          <p:nvPr/>
        </p:nvSpPr>
        <p:spPr>
          <a:xfrm>
            <a:off x="6876256" y="980728"/>
            <a:ext cx="1080120" cy="369332"/>
          </a:xfrm>
          <a:prstGeom prst="rect">
            <a:avLst/>
          </a:prstGeom>
          <a:noFill/>
        </p:spPr>
        <p:txBody>
          <a:bodyPr wrap="square" rtlCol="0">
            <a:spAutoFit/>
          </a:bodyPr>
          <a:lstStyle/>
          <a:p>
            <a:r>
              <a:rPr lang="tr-TR" dirty="0" err="1"/>
              <a:t>Lateral</a:t>
            </a:r>
            <a:r>
              <a:rPr lang="tr-TR" dirty="0"/>
              <a:t> </a:t>
            </a:r>
          </a:p>
        </p:txBody>
      </p:sp>
      <p:sp>
        <p:nvSpPr>
          <p:cNvPr id="58" name="57 Metin kutusu"/>
          <p:cNvSpPr txBox="1"/>
          <p:nvPr/>
        </p:nvSpPr>
        <p:spPr>
          <a:xfrm>
            <a:off x="3923928" y="5733256"/>
            <a:ext cx="2016224" cy="369332"/>
          </a:xfrm>
          <a:prstGeom prst="rect">
            <a:avLst/>
          </a:prstGeom>
          <a:noFill/>
        </p:spPr>
        <p:txBody>
          <a:bodyPr wrap="square" rtlCol="0">
            <a:spAutoFit/>
          </a:bodyPr>
          <a:lstStyle/>
          <a:p>
            <a:r>
              <a:rPr lang="tr-TR" dirty="0"/>
              <a:t>260 m</a:t>
            </a:r>
          </a:p>
        </p:txBody>
      </p:sp>
      <p:sp>
        <p:nvSpPr>
          <p:cNvPr id="60" name="59 Metin kutusu"/>
          <p:cNvSpPr txBox="1"/>
          <p:nvPr/>
        </p:nvSpPr>
        <p:spPr>
          <a:xfrm rot="5400000">
            <a:off x="8039773" y="3614131"/>
            <a:ext cx="1440160" cy="369332"/>
          </a:xfrm>
          <a:prstGeom prst="rect">
            <a:avLst/>
          </a:prstGeom>
          <a:noFill/>
        </p:spPr>
        <p:txBody>
          <a:bodyPr wrap="square" rtlCol="0">
            <a:spAutoFit/>
          </a:bodyPr>
          <a:lstStyle/>
          <a:p>
            <a:r>
              <a:rPr lang="tr-TR" dirty="0"/>
              <a:t>130 m</a:t>
            </a:r>
          </a:p>
        </p:txBody>
      </p:sp>
      <p:cxnSp>
        <p:nvCxnSpPr>
          <p:cNvPr id="62" name="61 Düz Ok Bağlayıcısı"/>
          <p:cNvCxnSpPr/>
          <p:nvPr/>
        </p:nvCxnSpPr>
        <p:spPr>
          <a:xfrm>
            <a:off x="3059832" y="3717032"/>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62 Düz Ok Bağlayıcısı"/>
          <p:cNvCxnSpPr/>
          <p:nvPr/>
        </p:nvCxnSpPr>
        <p:spPr>
          <a:xfrm>
            <a:off x="6876256" y="3645024"/>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63 Düz Ok Bağlayıcısı"/>
          <p:cNvCxnSpPr/>
          <p:nvPr/>
        </p:nvCxnSpPr>
        <p:spPr>
          <a:xfrm flipH="1" flipV="1">
            <a:off x="1835696" y="3717032"/>
            <a:ext cx="800472" cy="8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67 Düz Ok Bağlayıcısı"/>
          <p:cNvCxnSpPr/>
          <p:nvPr/>
        </p:nvCxnSpPr>
        <p:spPr>
          <a:xfrm flipH="1" flipV="1">
            <a:off x="5436096" y="3717032"/>
            <a:ext cx="800472" cy="8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68 Metin kutusu"/>
          <p:cNvSpPr txBox="1"/>
          <p:nvPr/>
        </p:nvSpPr>
        <p:spPr>
          <a:xfrm>
            <a:off x="1547664" y="3356992"/>
            <a:ext cx="1368152" cy="369332"/>
          </a:xfrm>
          <a:prstGeom prst="rect">
            <a:avLst/>
          </a:prstGeom>
          <a:noFill/>
        </p:spPr>
        <p:txBody>
          <a:bodyPr wrap="square" rtlCol="0">
            <a:spAutoFit/>
          </a:bodyPr>
          <a:lstStyle/>
          <a:p>
            <a:r>
              <a:rPr lang="tr-TR" dirty="0" err="1"/>
              <a:t>Lateral</a:t>
            </a:r>
            <a:r>
              <a:rPr lang="tr-TR" dirty="0"/>
              <a:t> yönü</a:t>
            </a:r>
          </a:p>
        </p:txBody>
      </p:sp>
      <p:sp>
        <p:nvSpPr>
          <p:cNvPr id="70" name="69 Sol Sağ Yukarı Ok"/>
          <p:cNvSpPr/>
          <p:nvPr/>
        </p:nvSpPr>
        <p:spPr>
          <a:xfrm rot="10800000">
            <a:off x="1547664" y="6237312"/>
            <a:ext cx="720080" cy="216024"/>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70 Metin kutusu"/>
          <p:cNvSpPr txBox="1"/>
          <p:nvPr/>
        </p:nvSpPr>
        <p:spPr>
          <a:xfrm>
            <a:off x="2267744" y="6165304"/>
            <a:ext cx="864096" cy="369332"/>
          </a:xfrm>
          <a:prstGeom prst="rect">
            <a:avLst/>
          </a:prstGeom>
          <a:noFill/>
        </p:spPr>
        <p:txBody>
          <a:bodyPr wrap="square" rtlCol="0">
            <a:spAutoFit/>
          </a:bodyPr>
          <a:lstStyle/>
          <a:p>
            <a:r>
              <a:rPr lang="tr-TR" dirty="0"/>
              <a:t>% 0</a:t>
            </a:r>
          </a:p>
        </p:txBody>
      </p:sp>
      <p:sp>
        <p:nvSpPr>
          <p:cNvPr id="72" name="71 Metin kutusu"/>
          <p:cNvSpPr txBox="1"/>
          <p:nvPr/>
        </p:nvSpPr>
        <p:spPr>
          <a:xfrm>
            <a:off x="1691680" y="6488668"/>
            <a:ext cx="864096" cy="369332"/>
          </a:xfrm>
          <a:prstGeom prst="rect">
            <a:avLst/>
          </a:prstGeom>
          <a:noFill/>
        </p:spPr>
        <p:txBody>
          <a:bodyPr wrap="square" rtlCol="0">
            <a:spAutoFit/>
          </a:bodyPr>
          <a:lstStyle/>
          <a:p>
            <a:r>
              <a:rPr lang="tr-TR" dirty="0"/>
              <a:t>% 3.2</a:t>
            </a:r>
          </a:p>
        </p:txBody>
      </p:sp>
      <p:sp>
        <p:nvSpPr>
          <p:cNvPr id="2" name="Akış Çizelgesi: Harmanla 1"/>
          <p:cNvSpPr/>
          <p:nvPr/>
        </p:nvSpPr>
        <p:spPr bwMode="auto">
          <a:xfrm>
            <a:off x="2699792" y="1637184"/>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a:ln>
                <a:noFill/>
              </a:ln>
              <a:solidFill>
                <a:schemeClr val="tx1"/>
              </a:solidFill>
              <a:effectLst/>
              <a:latin typeface="Arial" charset="0"/>
            </a:endParaRPr>
          </a:p>
        </p:txBody>
      </p:sp>
      <p:sp>
        <p:nvSpPr>
          <p:cNvPr id="50" name="Akış Çizelgesi: Harmanla 49"/>
          <p:cNvSpPr/>
          <p:nvPr/>
        </p:nvSpPr>
        <p:spPr bwMode="auto">
          <a:xfrm>
            <a:off x="2699792" y="3861048"/>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a:ln>
                <a:noFill/>
              </a:ln>
              <a:solidFill>
                <a:schemeClr val="tx1"/>
              </a:solidFill>
              <a:effectLst/>
              <a:latin typeface="Arial" charset="0"/>
            </a:endParaRPr>
          </a:p>
        </p:txBody>
      </p:sp>
      <p:sp>
        <p:nvSpPr>
          <p:cNvPr id="59" name="Akış Çizelgesi: Harmanla 58"/>
          <p:cNvSpPr/>
          <p:nvPr/>
        </p:nvSpPr>
        <p:spPr bwMode="auto">
          <a:xfrm>
            <a:off x="6452592" y="1646476"/>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a:ln>
                <a:noFill/>
              </a:ln>
              <a:solidFill>
                <a:schemeClr val="tx1"/>
              </a:solidFill>
              <a:effectLst/>
              <a:latin typeface="Arial" charset="0"/>
            </a:endParaRPr>
          </a:p>
        </p:txBody>
      </p:sp>
      <p:sp>
        <p:nvSpPr>
          <p:cNvPr id="61" name="Akış Çizelgesi: Harmanla 60"/>
          <p:cNvSpPr/>
          <p:nvPr/>
        </p:nvSpPr>
        <p:spPr bwMode="auto">
          <a:xfrm>
            <a:off x="6452592" y="3933056"/>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a:ln>
                <a:noFill/>
              </a:ln>
              <a:solidFill>
                <a:schemeClr val="tx1"/>
              </a:solidFill>
              <a:effectLst/>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652626"/>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1124744"/>
            <a:ext cx="88924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4. AŞAMA :  Sistem Tertibi</a:t>
            </a:r>
          </a:p>
          <a:p>
            <a:pPr marL="457200" marR="0" lvl="0" indent="-457200" algn="just" defTabSz="914400" rtl="0" eaLnBrk="0" fontAlgn="base" latinLnBrk="0" hangingPunct="0">
              <a:lnSpc>
                <a:spcPct val="100000"/>
              </a:lnSpc>
              <a:spcBef>
                <a:spcPct val="0"/>
              </a:spcBef>
              <a:spcAft>
                <a:spcPct val="0"/>
              </a:spcAft>
              <a:buClrTx/>
              <a:buSzTx/>
              <a:tabLst/>
            </a:pPr>
            <a:endParaRPr lang="tr-TR" sz="2000" b="1" dirty="0">
              <a:ea typeface="Times New Roman" pitchFamily="18"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lang="tr-TR" sz="2000" dirty="0">
                <a:ea typeface="Times New Roman" pitchFamily="18" charset="0"/>
                <a:cs typeface="Arial" pitchFamily="34" charset="0"/>
              </a:rPr>
              <a:t>Plan üzerinde gösterilmiştir.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539552" y="2204864"/>
            <a:ext cx="8136904" cy="400110"/>
          </a:xfrm>
          <a:prstGeom prst="rect">
            <a:avLst/>
          </a:prstGeom>
        </p:spPr>
        <p:txBody>
          <a:bodyPr wrap="square">
            <a:spAutoFit/>
          </a:bodyPr>
          <a:lstStyle/>
          <a:p>
            <a:r>
              <a:rPr lang="tr-TR" sz="2000" b="1" dirty="0">
                <a:solidFill>
                  <a:srgbClr val="C00000"/>
                </a:solidFill>
              </a:rPr>
              <a:t>5. AŞAMA :  </a:t>
            </a:r>
            <a:r>
              <a:rPr lang="tr-TR" sz="2000" b="1" dirty="0" err="1">
                <a:solidFill>
                  <a:srgbClr val="C00000"/>
                </a:solidFill>
              </a:rPr>
              <a:t>Lateral</a:t>
            </a:r>
            <a:r>
              <a:rPr lang="tr-TR" sz="2000" b="1" dirty="0">
                <a:solidFill>
                  <a:srgbClr val="C00000"/>
                </a:solidFill>
              </a:rPr>
              <a:t> Boru Çapı  </a:t>
            </a:r>
            <a:endParaRPr lang="tr-TR" sz="2000" b="1" baseline="-25000" dirty="0">
              <a:solidFill>
                <a:srgbClr val="C00000"/>
              </a:solidFill>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611560" y="2708920"/>
            <a:ext cx="8136904" cy="400110"/>
          </a:xfrm>
          <a:prstGeom prst="rect">
            <a:avLst/>
          </a:prstGeom>
        </p:spPr>
        <p:txBody>
          <a:bodyPr wrap="square">
            <a:spAutoFit/>
          </a:bodyPr>
          <a:lstStyle/>
          <a:p>
            <a:r>
              <a:rPr lang="tr-TR" sz="2000" b="1" dirty="0"/>
              <a:t>a) </a:t>
            </a:r>
            <a:r>
              <a:rPr lang="tr-TR" sz="2000" b="1" dirty="0" err="1"/>
              <a:t>Lateral</a:t>
            </a:r>
            <a:r>
              <a:rPr lang="tr-TR" sz="2000" b="1" dirty="0"/>
              <a:t> uzunluğu, </a:t>
            </a:r>
            <a:r>
              <a:rPr lang="tr-TR" sz="2000" dirty="0" err="1">
                <a:ea typeface="Times New Roman" pitchFamily="18" charset="0"/>
                <a:cs typeface="Arial" pitchFamily="34" charset="0"/>
              </a:rPr>
              <a:t>L</a:t>
            </a:r>
            <a:r>
              <a:rPr lang="tr-TR" sz="2000" baseline="-25000" dirty="0" err="1">
                <a:ea typeface="Times New Roman" pitchFamily="18" charset="0"/>
                <a:cs typeface="Arial" pitchFamily="34" charset="0"/>
              </a:rPr>
              <a:t>l</a:t>
            </a:r>
            <a:r>
              <a:rPr lang="tr-TR" sz="2000" b="1" dirty="0"/>
              <a:t> </a:t>
            </a:r>
            <a:endParaRPr lang="tr-TR" sz="2000" b="1" baseline="-25000" dirty="0"/>
          </a:p>
        </p:txBody>
      </p:sp>
      <p:sp>
        <p:nvSpPr>
          <p:cNvPr id="21" name="20 Dikdörtgen"/>
          <p:cNvSpPr/>
          <p:nvPr/>
        </p:nvSpPr>
        <p:spPr>
          <a:xfrm>
            <a:off x="899592" y="3212976"/>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a:ea typeface="Times New Roman" pitchFamily="18" charset="0"/>
                <a:cs typeface="Arial" pitchFamily="34" charset="0"/>
              </a:rPr>
              <a:t>L</a:t>
            </a:r>
            <a:r>
              <a:rPr lang="tr-TR" sz="2400" baseline="-25000" dirty="0" err="1">
                <a:ea typeface="Times New Roman" pitchFamily="18" charset="0"/>
                <a:cs typeface="Arial" pitchFamily="34" charset="0"/>
              </a:rPr>
              <a:t>l</a:t>
            </a:r>
            <a:r>
              <a:rPr lang="tr-TR" sz="2400" baseline="-25000" dirty="0">
                <a:ea typeface="Times New Roman" pitchFamily="18" charset="0"/>
                <a:cs typeface="Arial" pitchFamily="34" charset="0"/>
              </a:rPr>
              <a:t> </a:t>
            </a:r>
            <a:r>
              <a:rPr lang="tr-TR" sz="2400" dirty="0">
                <a:ea typeface="Times New Roman" pitchFamily="18" charset="0"/>
                <a:cs typeface="Arial" pitchFamily="34" charset="0"/>
              </a:rPr>
              <a:t>= 65 m </a:t>
            </a:r>
          </a:p>
        </p:txBody>
      </p:sp>
      <p:sp>
        <p:nvSpPr>
          <p:cNvPr id="22" name="21 Dikdörtgen"/>
          <p:cNvSpPr/>
          <p:nvPr/>
        </p:nvSpPr>
        <p:spPr>
          <a:xfrm>
            <a:off x="539552" y="3717032"/>
            <a:ext cx="8136904" cy="400110"/>
          </a:xfrm>
          <a:prstGeom prst="rect">
            <a:avLst/>
          </a:prstGeom>
        </p:spPr>
        <p:txBody>
          <a:bodyPr wrap="square">
            <a:spAutoFit/>
          </a:bodyPr>
          <a:lstStyle/>
          <a:p>
            <a:r>
              <a:rPr lang="tr-TR" sz="2000" b="1" dirty="0"/>
              <a:t>b) </a:t>
            </a:r>
            <a:r>
              <a:rPr lang="tr-TR" sz="2000" b="1" dirty="0" err="1"/>
              <a:t>Lateral</a:t>
            </a:r>
            <a:r>
              <a:rPr lang="tr-TR" sz="2000" b="1" dirty="0"/>
              <a:t> üzerindeki damlatıcı sayısı, </a:t>
            </a:r>
            <a:r>
              <a:rPr lang="tr-TR" sz="2000" b="1" dirty="0" err="1"/>
              <a:t>n</a:t>
            </a:r>
            <a:r>
              <a:rPr lang="tr-TR" sz="2000" b="1" baseline="-25000" dirty="0" err="1"/>
              <a:t>d</a:t>
            </a:r>
            <a:r>
              <a:rPr lang="tr-TR" sz="2000" b="1" dirty="0"/>
              <a:t> </a:t>
            </a:r>
            <a:endParaRPr lang="tr-TR" sz="2000" b="1" baseline="-25000" dirty="0"/>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5844" name="Object 4"/>
          <p:cNvGraphicFramePr>
            <a:graphicFrameLocks noChangeAspect="1"/>
          </p:cNvGraphicFramePr>
          <p:nvPr/>
        </p:nvGraphicFramePr>
        <p:xfrm>
          <a:off x="827584" y="4149080"/>
          <a:ext cx="2536825" cy="938213"/>
        </p:xfrm>
        <a:graphic>
          <a:graphicData uri="http://schemas.openxmlformats.org/presentationml/2006/ole">
            <mc:AlternateContent xmlns:mc="http://schemas.openxmlformats.org/markup-compatibility/2006">
              <mc:Choice xmlns:v="urn:schemas-microsoft-com:vml" Requires="v">
                <p:oleObj name="Denklem" r:id="rId3" imgW="1257120" imgH="431640" progId="Equation.3">
                  <p:embed/>
                </p:oleObj>
              </mc:Choice>
              <mc:Fallback>
                <p:oleObj name="Denklem" r:id="rId3" imgW="125712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149080"/>
                        <a:ext cx="2536825"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Dikdörtgen"/>
          <p:cNvSpPr/>
          <p:nvPr/>
        </p:nvSpPr>
        <p:spPr>
          <a:xfrm>
            <a:off x="2915816" y="4335487"/>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adet</a:t>
            </a:r>
          </a:p>
        </p:txBody>
      </p:sp>
      <p:sp>
        <p:nvSpPr>
          <p:cNvPr id="18" name="17 Dikdörtgen"/>
          <p:cNvSpPr/>
          <p:nvPr/>
        </p:nvSpPr>
        <p:spPr>
          <a:xfrm>
            <a:off x="395536" y="5085184"/>
            <a:ext cx="8136904" cy="400110"/>
          </a:xfrm>
          <a:prstGeom prst="rect">
            <a:avLst/>
          </a:prstGeom>
        </p:spPr>
        <p:txBody>
          <a:bodyPr wrap="square">
            <a:spAutoFit/>
          </a:bodyPr>
          <a:lstStyle/>
          <a:p>
            <a:r>
              <a:rPr lang="tr-TR" sz="2000" b="1" dirty="0"/>
              <a:t>c) </a:t>
            </a:r>
            <a:r>
              <a:rPr lang="tr-TR" sz="2000" b="1" dirty="0" err="1"/>
              <a:t>Lateral</a:t>
            </a:r>
            <a:r>
              <a:rPr lang="tr-TR" sz="2000" b="1" dirty="0"/>
              <a:t> debisi, </a:t>
            </a:r>
            <a:r>
              <a:rPr lang="tr-TR" sz="2000" b="1" dirty="0" err="1"/>
              <a:t>Q</a:t>
            </a:r>
            <a:r>
              <a:rPr lang="tr-TR" sz="2000" b="1" baseline="-25000" dirty="0" err="1"/>
              <a:t>l</a:t>
            </a:r>
            <a:r>
              <a:rPr lang="tr-TR" sz="2000" b="1" dirty="0"/>
              <a:t> </a:t>
            </a:r>
            <a:endParaRPr lang="tr-TR" sz="2000" b="1" baseline="-25000" dirty="0"/>
          </a:p>
        </p:txBody>
      </p:sp>
      <p:sp>
        <p:nvSpPr>
          <p:cNvPr id="19" name="18 Dikdörtgen"/>
          <p:cNvSpPr/>
          <p:nvPr/>
        </p:nvSpPr>
        <p:spPr>
          <a:xfrm>
            <a:off x="755576" y="5517232"/>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a:ea typeface="Times New Roman" pitchFamily="18" charset="0"/>
                <a:cs typeface="Arial" pitchFamily="34" charset="0"/>
              </a:rPr>
              <a:t>Q</a:t>
            </a:r>
            <a:r>
              <a:rPr lang="tr-TR" sz="2400" baseline="-25000" dirty="0" err="1">
                <a:ea typeface="Times New Roman" pitchFamily="18" charset="0"/>
                <a:cs typeface="Arial" pitchFamily="34" charset="0"/>
              </a:rPr>
              <a:t>l</a:t>
            </a:r>
            <a:r>
              <a:rPr lang="tr-TR" sz="2400" baseline="-25000" dirty="0">
                <a:ea typeface="Times New Roman" pitchFamily="18" charset="0"/>
                <a:cs typeface="Arial" pitchFamily="34" charset="0"/>
              </a:rPr>
              <a:t> </a:t>
            </a:r>
            <a:r>
              <a:rPr lang="tr-TR" sz="2400" dirty="0">
                <a:ea typeface="Times New Roman" pitchFamily="18" charset="0"/>
                <a:cs typeface="Arial" pitchFamily="34" charset="0"/>
              </a:rPr>
              <a:t>= </a:t>
            </a:r>
            <a:r>
              <a:rPr lang="tr-TR" sz="2400" dirty="0" err="1">
                <a:ea typeface="Times New Roman" pitchFamily="18" charset="0"/>
                <a:cs typeface="Arial" pitchFamily="34" charset="0"/>
              </a:rPr>
              <a:t>n</a:t>
            </a:r>
            <a:r>
              <a:rPr lang="tr-TR" sz="2400" baseline="-25000" dirty="0" err="1">
                <a:ea typeface="Times New Roman" pitchFamily="18" charset="0"/>
                <a:cs typeface="Arial" pitchFamily="34" charset="0"/>
              </a:rPr>
              <a:t>d</a:t>
            </a:r>
            <a:r>
              <a:rPr lang="tr-TR" sz="2400" dirty="0">
                <a:ea typeface="Times New Roman" pitchFamily="18" charset="0"/>
                <a:cs typeface="Arial" pitchFamily="34" charset="0"/>
              </a:rPr>
              <a:t> * q = 108 * 2 = 216 L/h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98072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467544" y="1124744"/>
            <a:ext cx="8136904" cy="400110"/>
          </a:xfrm>
          <a:prstGeom prst="rect">
            <a:avLst/>
          </a:prstGeom>
        </p:spPr>
        <p:txBody>
          <a:bodyPr wrap="square">
            <a:spAutoFit/>
          </a:bodyPr>
          <a:lstStyle/>
          <a:p>
            <a:r>
              <a:rPr lang="tr-TR" sz="2000" b="1" dirty="0"/>
              <a:t>5. AŞAMA :  </a:t>
            </a:r>
            <a:r>
              <a:rPr lang="tr-TR" sz="2000" b="1" dirty="0" err="1"/>
              <a:t>Lateral</a:t>
            </a:r>
            <a:r>
              <a:rPr lang="tr-TR" sz="2000" b="1" dirty="0"/>
              <a:t> Boru Çapı  </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683568" y="1556792"/>
            <a:ext cx="8136904" cy="400110"/>
          </a:xfrm>
          <a:prstGeom prst="rect">
            <a:avLst/>
          </a:prstGeom>
        </p:spPr>
        <p:txBody>
          <a:bodyPr wrap="square">
            <a:spAutoFit/>
          </a:bodyPr>
          <a:lstStyle/>
          <a:p>
            <a:r>
              <a:rPr lang="tr-TR" sz="2000" b="1" dirty="0"/>
              <a:t>d) </a:t>
            </a:r>
            <a:r>
              <a:rPr lang="tr-TR" sz="2000" b="1" dirty="0" err="1"/>
              <a:t>Lateral</a:t>
            </a:r>
            <a:r>
              <a:rPr lang="tr-TR" sz="2000" b="1" dirty="0"/>
              <a:t> eğimi, </a:t>
            </a:r>
            <a:r>
              <a:rPr lang="tr-TR" sz="2000" dirty="0" err="1">
                <a:cs typeface="Arial" pitchFamily="34" charset="0"/>
              </a:rPr>
              <a:t>S</a:t>
            </a:r>
            <a:r>
              <a:rPr lang="tr-TR" sz="2000" baseline="-25000" dirty="0" err="1">
                <a:ea typeface="Times New Roman" pitchFamily="18" charset="0"/>
                <a:cs typeface="Arial" pitchFamily="34" charset="0"/>
              </a:rPr>
              <a:t>l</a:t>
            </a:r>
            <a:r>
              <a:rPr lang="tr-TR" sz="2000" b="1" dirty="0"/>
              <a:t> </a:t>
            </a:r>
            <a:endParaRPr lang="tr-TR" sz="2000" b="1" baseline="-25000" dirty="0"/>
          </a:p>
        </p:txBody>
      </p:sp>
      <p:sp>
        <p:nvSpPr>
          <p:cNvPr id="21" name="20 Dikdörtgen"/>
          <p:cNvSpPr/>
          <p:nvPr/>
        </p:nvSpPr>
        <p:spPr>
          <a:xfrm>
            <a:off x="827584" y="1988840"/>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err="1">
                <a:ea typeface="Times New Roman" pitchFamily="18" charset="0"/>
                <a:cs typeface="Arial" pitchFamily="34" charset="0"/>
              </a:rPr>
              <a:t>S</a:t>
            </a:r>
            <a:r>
              <a:rPr lang="tr-TR" sz="2000" baseline="-25000" dirty="0" err="1">
                <a:ea typeface="Times New Roman" pitchFamily="18" charset="0"/>
                <a:cs typeface="Arial" pitchFamily="34" charset="0"/>
              </a:rPr>
              <a:t>l</a:t>
            </a:r>
            <a:r>
              <a:rPr lang="tr-TR" sz="2000" baseline="-25000" dirty="0">
                <a:ea typeface="Times New Roman" pitchFamily="18" charset="0"/>
                <a:cs typeface="Arial" pitchFamily="34" charset="0"/>
              </a:rPr>
              <a:t> </a:t>
            </a:r>
            <a:r>
              <a:rPr lang="tr-TR" sz="2000" dirty="0">
                <a:ea typeface="Times New Roman" pitchFamily="18" charset="0"/>
                <a:cs typeface="Arial" pitchFamily="34" charset="0"/>
              </a:rPr>
              <a:t>= % 0</a:t>
            </a:r>
          </a:p>
        </p:txBody>
      </p:sp>
      <p:sp>
        <p:nvSpPr>
          <p:cNvPr id="22" name="21 Dikdörtgen"/>
          <p:cNvSpPr/>
          <p:nvPr/>
        </p:nvSpPr>
        <p:spPr>
          <a:xfrm>
            <a:off x="755576" y="2492896"/>
            <a:ext cx="8136904" cy="400110"/>
          </a:xfrm>
          <a:prstGeom prst="rect">
            <a:avLst/>
          </a:prstGeom>
        </p:spPr>
        <p:txBody>
          <a:bodyPr wrap="square">
            <a:spAutoFit/>
          </a:bodyPr>
          <a:lstStyle/>
          <a:p>
            <a:r>
              <a:rPr lang="tr-TR" sz="2000" b="1" dirty="0"/>
              <a:t>e) </a:t>
            </a:r>
            <a:r>
              <a:rPr lang="tr-TR" sz="2000" b="1" dirty="0" err="1"/>
              <a:t>L</a:t>
            </a:r>
            <a:r>
              <a:rPr lang="tr-TR" sz="2000" b="1" baseline="-25000" dirty="0" err="1"/>
              <a:t>l</a:t>
            </a:r>
            <a:r>
              <a:rPr lang="tr-TR" sz="2000" b="1" dirty="0"/>
              <a:t>/</a:t>
            </a:r>
            <a:r>
              <a:rPr lang="tr-TR" sz="2000" b="1" dirty="0" err="1"/>
              <a:t>ho</a:t>
            </a:r>
            <a:r>
              <a:rPr lang="tr-TR" sz="2000" b="1" dirty="0"/>
              <a:t> boyutsuz parametresi </a:t>
            </a:r>
            <a:endParaRPr lang="tr-TR" sz="2000" b="1" baseline="-25000" dirty="0"/>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8" name="17 Dikdörtgen"/>
          <p:cNvSpPr/>
          <p:nvPr/>
        </p:nvSpPr>
        <p:spPr>
          <a:xfrm>
            <a:off x="467544" y="3861048"/>
            <a:ext cx="8136904" cy="400110"/>
          </a:xfrm>
          <a:prstGeom prst="rect">
            <a:avLst/>
          </a:prstGeom>
        </p:spPr>
        <p:txBody>
          <a:bodyPr wrap="square">
            <a:spAutoFit/>
          </a:bodyPr>
          <a:lstStyle/>
          <a:p>
            <a:r>
              <a:rPr lang="tr-TR" sz="2000" b="1" dirty="0"/>
              <a:t>f) </a:t>
            </a:r>
            <a:r>
              <a:rPr lang="tr-TR" sz="2000" b="1" dirty="0" err="1"/>
              <a:t>Lateral</a:t>
            </a:r>
            <a:r>
              <a:rPr lang="tr-TR" sz="2000" b="1" dirty="0"/>
              <a:t> boru çapı </a:t>
            </a:r>
            <a:endParaRPr lang="tr-TR" sz="2000" b="1" baseline="-25000" dirty="0"/>
          </a:p>
        </p:txBody>
      </p:sp>
      <p:sp>
        <p:nvSpPr>
          <p:cNvPr id="19" name="18 Dikdörtgen"/>
          <p:cNvSpPr/>
          <p:nvPr/>
        </p:nvSpPr>
        <p:spPr>
          <a:xfrm>
            <a:off x="323528" y="4653136"/>
            <a:ext cx="2160240" cy="1785104"/>
          </a:xfrm>
          <a:prstGeom prst="rect">
            <a:avLst/>
          </a:prstGeom>
        </p:spPr>
        <p:txBody>
          <a:bodyPr wrap="square">
            <a:spAutoFit/>
          </a:bodyPr>
          <a:lstStyle/>
          <a:p>
            <a:pPr marL="457200" lvl="0" indent="-457200" algn="just" eaLnBrk="0" fontAlgn="base" hangingPunct="0">
              <a:spcBef>
                <a:spcPct val="0"/>
              </a:spcBef>
              <a:spcAft>
                <a:spcPct val="0"/>
              </a:spcAft>
            </a:pPr>
            <a:r>
              <a:rPr lang="tr-TR" sz="2200" dirty="0" err="1">
                <a:ea typeface="Times New Roman" pitchFamily="18" charset="0"/>
                <a:cs typeface="Arial" pitchFamily="34" charset="0"/>
              </a:rPr>
              <a:t>Q</a:t>
            </a:r>
            <a:r>
              <a:rPr lang="tr-TR" sz="2200" baseline="-25000" dirty="0" err="1">
                <a:ea typeface="Times New Roman" pitchFamily="18" charset="0"/>
                <a:cs typeface="Arial" pitchFamily="34" charset="0"/>
              </a:rPr>
              <a:t>l</a:t>
            </a:r>
            <a:r>
              <a:rPr lang="tr-TR" sz="2200" baseline="-25000" dirty="0">
                <a:ea typeface="Times New Roman" pitchFamily="18" charset="0"/>
                <a:cs typeface="Arial" pitchFamily="34" charset="0"/>
              </a:rPr>
              <a:t>       </a:t>
            </a:r>
            <a:r>
              <a:rPr lang="tr-TR" sz="2200" dirty="0">
                <a:ea typeface="Times New Roman" pitchFamily="18" charset="0"/>
                <a:cs typeface="Arial" pitchFamily="34" charset="0"/>
              </a:rPr>
              <a:t>= 216 L/h</a:t>
            </a:r>
          </a:p>
          <a:p>
            <a:pPr marL="457200" lvl="0" indent="-457200" algn="just" eaLnBrk="0" fontAlgn="base" hangingPunct="0">
              <a:spcBef>
                <a:spcPct val="0"/>
              </a:spcBef>
              <a:spcAft>
                <a:spcPct val="0"/>
              </a:spcAft>
            </a:pPr>
            <a:r>
              <a:rPr lang="tr-TR" sz="2200" dirty="0" err="1"/>
              <a:t>L</a:t>
            </a:r>
            <a:r>
              <a:rPr lang="tr-TR" sz="2200" baseline="-25000" dirty="0" err="1"/>
              <a:t>l</a:t>
            </a:r>
            <a:r>
              <a:rPr lang="tr-TR" sz="2200" dirty="0"/>
              <a:t>/</a:t>
            </a:r>
            <a:r>
              <a:rPr lang="tr-TR" sz="2200" dirty="0" err="1"/>
              <a:t>h</a:t>
            </a:r>
            <a:r>
              <a:rPr lang="tr-TR" sz="2200" baseline="-25000" dirty="0" err="1"/>
              <a:t>o</a:t>
            </a:r>
            <a:r>
              <a:rPr lang="tr-TR" sz="2200" baseline="-25000" dirty="0"/>
              <a:t> </a:t>
            </a:r>
            <a:r>
              <a:rPr lang="tr-TR" sz="2200" dirty="0"/>
              <a:t> = 6.5</a:t>
            </a:r>
          </a:p>
          <a:p>
            <a:pPr marL="457200" lvl="0" indent="-457200" algn="just" eaLnBrk="0" fontAlgn="base" hangingPunct="0">
              <a:spcBef>
                <a:spcPct val="0"/>
              </a:spcBef>
              <a:spcAft>
                <a:spcPct val="0"/>
              </a:spcAft>
            </a:pPr>
            <a:r>
              <a:rPr lang="tr-TR" sz="2200" dirty="0" err="1">
                <a:ea typeface="Times New Roman" pitchFamily="18" charset="0"/>
                <a:cs typeface="Arial" pitchFamily="34" charset="0"/>
              </a:rPr>
              <a:t>S</a:t>
            </a:r>
            <a:r>
              <a:rPr lang="tr-TR" sz="2200" baseline="-25000" dirty="0" err="1">
                <a:ea typeface="Times New Roman" pitchFamily="18" charset="0"/>
                <a:cs typeface="Arial" pitchFamily="34" charset="0"/>
              </a:rPr>
              <a:t>l</a:t>
            </a:r>
            <a:r>
              <a:rPr lang="tr-TR" sz="2200" baseline="-25000" dirty="0">
                <a:ea typeface="Times New Roman" pitchFamily="18" charset="0"/>
                <a:cs typeface="Arial" pitchFamily="34" charset="0"/>
              </a:rPr>
              <a:t>        </a:t>
            </a:r>
            <a:r>
              <a:rPr lang="tr-TR" sz="2200" dirty="0">
                <a:ea typeface="Times New Roman" pitchFamily="18" charset="0"/>
                <a:cs typeface="Arial" pitchFamily="34" charset="0"/>
              </a:rPr>
              <a:t>= % 0</a:t>
            </a:r>
          </a:p>
          <a:p>
            <a:pPr marL="457200" lvl="0" indent="-457200" algn="just" eaLnBrk="0" fontAlgn="base" hangingPunct="0">
              <a:spcBef>
                <a:spcPct val="0"/>
              </a:spcBef>
              <a:spcAft>
                <a:spcPct val="0"/>
              </a:spcAft>
            </a:pPr>
            <a:r>
              <a:rPr lang="tr-TR" sz="2200" dirty="0">
                <a:cs typeface="Arial" pitchFamily="34" charset="0"/>
              </a:rPr>
              <a:t>X      =  0.48 </a:t>
            </a:r>
            <a:endParaRPr lang="tr-TR" sz="2200" dirty="0"/>
          </a:p>
          <a:p>
            <a:pPr marL="457200" lvl="0" indent="-457200" algn="just" eaLnBrk="0" fontAlgn="base" hangingPunct="0">
              <a:spcBef>
                <a:spcPct val="0"/>
              </a:spcBef>
              <a:spcAft>
                <a:spcPct val="0"/>
              </a:spcAft>
            </a:pPr>
            <a:r>
              <a:rPr lang="tr-TR" sz="2200" dirty="0">
                <a:ea typeface="Times New Roman" pitchFamily="18" charset="0"/>
                <a:cs typeface="Arial" pitchFamily="34" charset="0"/>
              </a:rPr>
              <a:t> </a:t>
            </a: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5299" name="Object 3"/>
          <p:cNvGraphicFramePr>
            <a:graphicFrameLocks noChangeAspect="1"/>
          </p:cNvGraphicFramePr>
          <p:nvPr/>
        </p:nvGraphicFramePr>
        <p:xfrm>
          <a:off x="863600" y="2997200"/>
          <a:ext cx="1704975" cy="769938"/>
        </p:xfrm>
        <a:graphic>
          <a:graphicData uri="http://schemas.openxmlformats.org/presentationml/2006/ole">
            <mc:AlternateContent xmlns:mc="http://schemas.openxmlformats.org/markup-compatibility/2006">
              <mc:Choice xmlns:v="urn:schemas-microsoft-com:vml" Requires="v">
                <p:oleObj name="Denklem" r:id="rId3" imgW="901440" imgH="431640" progId="Equation.3">
                  <p:embed/>
                </p:oleObj>
              </mc:Choice>
              <mc:Fallback>
                <p:oleObj name="Denklem" r:id="rId3" imgW="901440" imgH="431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2997200"/>
                        <a:ext cx="1704975"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34 Sağ Ayraç"/>
          <p:cNvSpPr/>
          <p:nvPr/>
        </p:nvSpPr>
        <p:spPr>
          <a:xfrm>
            <a:off x="2267744" y="4653136"/>
            <a:ext cx="216024"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6" name="35 Dikdörtgen"/>
          <p:cNvSpPr/>
          <p:nvPr/>
        </p:nvSpPr>
        <p:spPr>
          <a:xfrm>
            <a:off x="2483768" y="5301208"/>
            <a:ext cx="640871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Şekil 4.16  </a:t>
            </a:r>
            <a:r>
              <a:rPr lang="tr-TR" sz="2000" dirty="0">
                <a:latin typeface="Symbol" pitchFamily="18" charset="2"/>
                <a:ea typeface="Times New Roman" pitchFamily="18" charset="0"/>
                <a:cs typeface="Arial" pitchFamily="34" charset="0"/>
              </a:rPr>
              <a:t>f</a:t>
            </a:r>
            <a:r>
              <a:rPr lang="tr-TR" sz="2000" dirty="0">
                <a:ea typeface="Times New Roman" pitchFamily="18" charset="0"/>
                <a:cs typeface="Arial" pitchFamily="34" charset="0"/>
              </a:rPr>
              <a:t> 16   </a:t>
            </a:r>
            <a:r>
              <a:rPr lang="tr-TR" sz="2000" dirty="0" err="1">
                <a:ea typeface="Times New Roman" pitchFamily="18" charset="0"/>
                <a:cs typeface="Arial" pitchFamily="34" charset="0"/>
              </a:rPr>
              <a:t>Cu</a:t>
            </a:r>
            <a:r>
              <a:rPr lang="tr-TR" sz="2000" dirty="0">
                <a:ea typeface="Times New Roman" pitchFamily="18" charset="0"/>
                <a:cs typeface="Arial" pitchFamily="34" charset="0"/>
              </a:rPr>
              <a:t> = 99.5 &gt; 98 </a:t>
            </a:r>
            <a:r>
              <a:rPr lang="tr-TR" dirty="0">
                <a:ea typeface="Times New Roman" pitchFamily="18" charset="0"/>
                <a:cs typeface="Arial" pitchFamily="34" charset="0"/>
              </a:rPr>
              <a:t>olduğundan </a:t>
            </a:r>
            <a:r>
              <a:rPr lang="tr-TR" dirty="0" err="1">
                <a:ea typeface="Times New Roman" pitchFamily="18" charset="0"/>
                <a:cs typeface="Arial" pitchFamily="34" charset="0"/>
              </a:rPr>
              <a:t>ugundur</a:t>
            </a:r>
            <a:r>
              <a:rPr lang="tr-TR" dirty="0">
                <a:ea typeface="Times New Roman" pitchFamily="18" charset="0"/>
                <a:cs typeface="Arial" pitchFamily="34" charset="0"/>
              </a:rPr>
              <a:t> </a:t>
            </a:r>
          </a:p>
        </p:txBody>
      </p:sp>
      <p:graphicFrame>
        <p:nvGraphicFramePr>
          <p:cNvPr id="55303" name="Object 7"/>
          <p:cNvGraphicFramePr>
            <a:graphicFrameLocks noChangeAspect="1"/>
          </p:cNvGraphicFramePr>
          <p:nvPr/>
        </p:nvGraphicFramePr>
        <p:xfrm>
          <a:off x="3923928" y="4149080"/>
          <a:ext cx="1223963" cy="769937"/>
        </p:xfrm>
        <a:graphic>
          <a:graphicData uri="http://schemas.openxmlformats.org/presentationml/2006/ole">
            <mc:AlternateContent xmlns:mc="http://schemas.openxmlformats.org/markup-compatibility/2006">
              <mc:Choice xmlns:v="urn:schemas-microsoft-com:vml" Requires="v">
                <p:oleObj name="Denklem" r:id="rId5" imgW="647640" imgH="431640" progId="Equation.3">
                  <p:embed/>
                </p:oleObj>
              </mc:Choice>
              <mc:Fallback>
                <p:oleObj name="Denklem" r:id="rId5" imgW="647640" imgH="4316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4149080"/>
                        <a:ext cx="1223963"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25 Dikdörtgen"/>
          <p:cNvSpPr/>
          <p:nvPr/>
        </p:nvSpPr>
        <p:spPr>
          <a:xfrm>
            <a:off x="2627784" y="5877272"/>
            <a:ext cx="6372200" cy="646331"/>
          </a:xfrm>
          <a:prstGeom prst="rect">
            <a:avLst/>
          </a:prstGeom>
        </p:spPr>
        <p:txBody>
          <a:bodyPr wrap="square">
            <a:spAutoFit/>
          </a:bodyPr>
          <a:lstStyle/>
          <a:p>
            <a:pPr marL="457200" lvl="0" indent="-457200" algn="just" eaLnBrk="0" fontAlgn="base" hangingPunct="0">
              <a:spcBef>
                <a:spcPct val="0"/>
              </a:spcBef>
              <a:spcAft>
                <a:spcPct val="0"/>
              </a:spcAft>
            </a:pPr>
            <a:r>
              <a:rPr lang="tr-TR" dirty="0" err="1">
                <a:ea typeface="Times New Roman" pitchFamily="18" charset="0"/>
                <a:cs typeface="Arial" pitchFamily="34" charset="0"/>
              </a:rPr>
              <a:t>Lateral</a:t>
            </a:r>
            <a:r>
              <a:rPr lang="tr-TR" dirty="0">
                <a:ea typeface="Times New Roman" pitchFamily="18" charset="0"/>
                <a:cs typeface="Arial" pitchFamily="34" charset="0"/>
              </a:rPr>
              <a:t> boru çapı </a:t>
            </a:r>
            <a:r>
              <a:rPr lang="tr-TR" dirty="0">
                <a:latin typeface="Symbol" pitchFamily="18" charset="2"/>
                <a:ea typeface="Times New Roman" pitchFamily="18" charset="0"/>
                <a:cs typeface="Arial" pitchFamily="34" charset="0"/>
              </a:rPr>
              <a:t>f</a:t>
            </a:r>
            <a:r>
              <a:rPr lang="tr-TR" dirty="0">
                <a:ea typeface="Times New Roman" pitchFamily="18" charset="0"/>
                <a:cs typeface="Arial" pitchFamily="34" charset="0"/>
              </a:rPr>
              <a:t> 16 dış çaplı 2.5 – 4 </a:t>
            </a:r>
            <a:r>
              <a:rPr lang="tr-TR" dirty="0" err="1">
                <a:ea typeface="Times New Roman" pitchFamily="18" charset="0"/>
                <a:cs typeface="Arial" pitchFamily="34" charset="0"/>
              </a:rPr>
              <a:t>atm</a:t>
            </a:r>
            <a:r>
              <a:rPr lang="tr-TR" dirty="0">
                <a:ea typeface="Times New Roman" pitchFamily="18" charset="0"/>
                <a:cs typeface="Arial" pitchFamily="34" charset="0"/>
              </a:rPr>
              <a:t> işletme basıncına dayanıklı  yumuşak PE borulardan oluşturulacaktır.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81"/>
          <p:cNvPicPr>
            <a:picLocks noChangeAspect="1" noChangeArrowheads="1"/>
          </p:cNvPicPr>
          <p:nvPr/>
        </p:nvPicPr>
        <p:blipFill>
          <a:blip r:embed="rId2" cstate="print"/>
          <a:srcRect/>
          <a:stretch>
            <a:fillRect/>
          </a:stretch>
        </p:blipFill>
        <p:spPr bwMode="auto">
          <a:xfrm>
            <a:off x="0" y="0"/>
            <a:ext cx="9180512" cy="5373216"/>
          </a:xfrm>
          <a:prstGeom prst="rect">
            <a:avLst/>
          </a:prstGeom>
          <a:noFill/>
          <a:ln w="9525">
            <a:noFill/>
            <a:miter lim="800000"/>
            <a:headEnd/>
            <a:tailEnd/>
          </a:ln>
        </p:spPr>
      </p:pic>
      <p:cxnSp>
        <p:nvCxnSpPr>
          <p:cNvPr id="10" name="9 Düz Bağlayıcı"/>
          <p:cNvCxnSpPr/>
          <p:nvPr/>
        </p:nvCxnSpPr>
        <p:spPr>
          <a:xfrm flipV="1">
            <a:off x="3275856" y="2780928"/>
            <a:ext cx="0" cy="14401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a:off x="3275856" y="2780928"/>
            <a:ext cx="1872208" cy="72008"/>
          </a:xfrm>
          <a:prstGeom prst="line">
            <a:avLst/>
          </a:prstGeom>
          <a:ln w="25400">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59393" name="Rectangle 1"/>
          <p:cNvSpPr>
            <a:spLocks noChangeArrowheads="1"/>
          </p:cNvSpPr>
          <p:nvPr/>
        </p:nvSpPr>
        <p:spPr bwMode="auto">
          <a:xfrm>
            <a:off x="35496" y="5600273"/>
            <a:ext cx="92913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Şekil 4.16. 16 mm dış çaplı 4 </a:t>
            </a:r>
            <a:r>
              <a:rPr kumimoji="0" lang="tr-TR" sz="1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atm</a:t>
            </a:r>
            <a:r>
              <a:rPr kumimoji="0" lang="tr-TR"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işletme basınçlı PE damla sulama </a:t>
            </a:r>
            <a:r>
              <a:rPr kumimoji="0" lang="tr-TR" sz="1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lateral</a:t>
            </a:r>
            <a:r>
              <a:rPr kumimoji="0" lang="tr-TR"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boru hatları için </a:t>
            </a:r>
            <a:r>
              <a:rPr kumimoji="0" lang="tr-TR" sz="1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eşdağılım</a:t>
            </a:r>
            <a:r>
              <a:rPr kumimoji="0" lang="tr-TR"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katsayısı grafiği (x=0.5)</a:t>
            </a:r>
            <a:r>
              <a:rPr kumimoji="0" lang="tr-TR" sz="1200" b="1"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98072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467544" y="1124744"/>
            <a:ext cx="8136904" cy="400110"/>
          </a:xfrm>
          <a:prstGeom prst="rect">
            <a:avLst/>
          </a:prstGeom>
        </p:spPr>
        <p:txBody>
          <a:bodyPr wrap="square">
            <a:spAutoFit/>
          </a:bodyPr>
          <a:lstStyle/>
          <a:p>
            <a:r>
              <a:rPr lang="tr-TR" sz="2000" b="1" dirty="0">
                <a:solidFill>
                  <a:srgbClr val="C00000"/>
                </a:solidFill>
              </a:rPr>
              <a:t>5. AŞAMA :  </a:t>
            </a:r>
            <a:r>
              <a:rPr lang="tr-TR" sz="2000" b="1" dirty="0" err="1">
                <a:solidFill>
                  <a:srgbClr val="C00000"/>
                </a:solidFill>
              </a:rPr>
              <a:t>Lateral</a:t>
            </a:r>
            <a:r>
              <a:rPr lang="tr-TR" sz="2000" b="1" dirty="0">
                <a:solidFill>
                  <a:srgbClr val="C00000"/>
                </a:solidFill>
              </a:rPr>
              <a:t> Boru Çapı  </a:t>
            </a:r>
            <a:endParaRPr lang="tr-TR" sz="2000" b="1" baseline="-25000" dirty="0">
              <a:solidFill>
                <a:srgbClr val="C00000"/>
              </a:solidFill>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755576" y="1844824"/>
            <a:ext cx="8136904" cy="400110"/>
          </a:xfrm>
          <a:prstGeom prst="rect">
            <a:avLst/>
          </a:prstGeom>
        </p:spPr>
        <p:txBody>
          <a:bodyPr wrap="square">
            <a:spAutoFit/>
          </a:bodyPr>
          <a:lstStyle/>
          <a:p>
            <a:r>
              <a:rPr lang="tr-TR" sz="2000" b="1" dirty="0"/>
              <a:t>g) </a:t>
            </a:r>
            <a:r>
              <a:rPr lang="tr-TR" sz="2000" b="1" dirty="0" err="1"/>
              <a:t>Lateral</a:t>
            </a:r>
            <a:r>
              <a:rPr lang="tr-TR" sz="2000" b="1" dirty="0"/>
              <a:t>  boyunca oluşan yük kayıpları, </a:t>
            </a:r>
            <a:r>
              <a:rPr lang="tr-TR" sz="2000" b="1" dirty="0" err="1">
                <a:cs typeface="Arial" pitchFamily="34" charset="0"/>
              </a:rPr>
              <a:t>h</a:t>
            </a:r>
            <a:r>
              <a:rPr lang="tr-TR" sz="2000" b="1" baseline="-25000" dirty="0" err="1">
                <a:cs typeface="Arial" pitchFamily="34" charset="0"/>
              </a:rPr>
              <a:t>f</a:t>
            </a:r>
            <a:r>
              <a:rPr lang="tr-TR" sz="2000" b="1" baseline="-25000" dirty="0" err="1">
                <a:ea typeface="Times New Roman" pitchFamily="18" charset="0"/>
                <a:cs typeface="Arial" pitchFamily="34" charset="0"/>
              </a:rPr>
              <a:t>l</a:t>
            </a:r>
            <a:r>
              <a:rPr lang="tr-TR" sz="2000" b="1" dirty="0"/>
              <a:t> </a:t>
            </a:r>
            <a:endParaRPr lang="tr-TR" sz="2000" b="1" baseline="-25000" dirty="0"/>
          </a:p>
        </p:txBody>
      </p:sp>
      <p:sp>
        <p:nvSpPr>
          <p:cNvPr id="22" name="21 Dikdörtgen"/>
          <p:cNvSpPr/>
          <p:nvPr/>
        </p:nvSpPr>
        <p:spPr>
          <a:xfrm>
            <a:off x="611560" y="3429000"/>
            <a:ext cx="8136904" cy="400110"/>
          </a:xfrm>
          <a:prstGeom prst="rect">
            <a:avLst/>
          </a:prstGeom>
        </p:spPr>
        <p:txBody>
          <a:bodyPr wrap="square">
            <a:spAutoFit/>
          </a:bodyPr>
          <a:lstStyle/>
          <a:p>
            <a:r>
              <a:rPr lang="tr-TR" sz="2000" b="1" dirty="0"/>
              <a:t>h) </a:t>
            </a:r>
            <a:r>
              <a:rPr lang="tr-TR" sz="2000" b="1" dirty="0" err="1"/>
              <a:t>Lateral</a:t>
            </a:r>
            <a:r>
              <a:rPr lang="tr-TR" sz="2000" b="1" dirty="0"/>
              <a:t> boyunca eğimden kaynaklanan yükseklik farkı, </a:t>
            </a:r>
            <a:r>
              <a:rPr lang="tr-TR" sz="2000" b="1" dirty="0" err="1"/>
              <a:t>h</a:t>
            </a:r>
            <a:r>
              <a:rPr lang="tr-TR" sz="2000" b="1" baseline="-25000" dirty="0" err="1"/>
              <a:t>gl</a:t>
            </a:r>
            <a:r>
              <a:rPr lang="tr-TR" sz="2000" b="1" dirty="0"/>
              <a:t>  </a:t>
            </a:r>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5302" name="Object 6"/>
          <p:cNvGraphicFramePr>
            <a:graphicFrameLocks noChangeAspect="1"/>
          </p:cNvGraphicFramePr>
          <p:nvPr/>
        </p:nvGraphicFramePr>
        <p:xfrm>
          <a:off x="971600" y="2276872"/>
          <a:ext cx="1223962" cy="769937"/>
        </p:xfrm>
        <a:graphic>
          <a:graphicData uri="http://schemas.openxmlformats.org/presentationml/2006/ole">
            <mc:AlternateContent xmlns:mc="http://schemas.openxmlformats.org/markup-compatibility/2006">
              <mc:Choice xmlns:v="urn:schemas-microsoft-com:vml" Requires="v">
                <p:oleObj name="Denklem" r:id="rId3" imgW="647640" imgH="431640" progId="Equation.3">
                  <p:embed/>
                </p:oleObj>
              </mc:Choice>
              <mc:Fallback>
                <p:oleObj name="Denklem" r:id="rId3" imgW="647640" imgH="431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276872"/>
                        <a:ext cx="1223962"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22 Dikdörtgen"/>
          <p:cNvSpPr/>
          <p:nvPr/>
        </p:nvSpPr>
        <p:spPr>
          <a:xfrm>
            <a:off x="2339752" y="2420888"/>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r>
              <a:rPr lang="tr-TR" sz="2000" dirty="0" err="1">
                <a:ea typeface="Times New Roman" pitchFamily="18" charset="0"/>
                <a:cs typeface="Arial" pitchFamily="34" charset="0"/>
              </a:rPr>
              <a:t>h</a:t>
            </a:r>
            <a:r>
              <a:rPr lang="tr-TR" sz="2000" baseline="-25000" dirty="0" err="1">
                <a:ea typeface="Times New Roman" pitchFamily="18" charset="0"/>
                <a:cs typeface="Arial" pitchFamily="34" charset="0"/>
              </a:rPr>
              <a:t>fl</a:t>
            </a:r>
            <a:r>
              <a:rPr lang="tr-TR" sz="2000" dirty="0">
                <a:ea typeface="Times New Roman" pitchFamily="18" charset="0"/>
                <a:cs typeface="Arial" pitchFamily="34" charset="0"/>
              </a:rPr>
              <a:t> = 0.05 * </a:t>
            </a:r>
            <a:r>
              <a:rPr lang="tr-TR" sz="2000" dirty="0" err="1">
                <a:ea typeface="Times New Roman" pitchFamily="18" charset="0"/>
                <a:cs typeface="Arial" pitchFamily="34" charset="0"/>
              </a:rPr>
              <a:t>h</a:t>
            </a:r>
            <a:r>
              <a:rPr lang="tr-TR" sz="2000" baseline="-25000" dirty="0" err="1">
                <a:ea typeface="Times New Roman" pitchFamily="18" charset="0"/>
                <a:cs typeface="Arial" pitchFamily="34" charset="0"/>
              </a:rPr>
              <a:t>o</a:t>
            </a:r>
            <a:r>
              <a:rPr lang="tr-TR" sz="2000" baseline="-25000" dirty="0">
                <a:ea typeface="Times New Roman" pitchFamily="18" charset="0"/>
                <a:cs typeface="Arial" pitchFamily="34" charset="0"/>
              </a:rPr>
              <a:t> </a:t>
            </a:r>
            <a:r>
              <a:rPr lang="tr-TR" sz="2000" dirty="0">
                <a:ea typeface="Times New Roman" pitchFamily="18" charset="0"/>
                <a:cs typeface="Arial" pitchFamily="34" charset="0"/>
              </a:rPr>
              <a:t>= 0.05 *10 = 0.5 m</a:t>
            </a:r>
          </a:p>
        </p:txBody>
      </p:sp>
      <p:sp>
        <p:nvSpPr>
          <p:cNvPr id="24" name="23 Dikdörtgen"/>
          <p:cNvSpPr/>
          <p:nvPr/>
        </p:nvSpPr>
        <p:spPr>
          <a:xfrm>
            <a:off x="971600" y="4077072"/>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r>
              <a:rPr lang="tr-TR" sz="2000" dirty="0" err="1">
                <a:ea typeface="Times New Roman" pitchFamily="18" charset="0"/>
                <a:cs typeface="Arial" pitchFamily="34" charset="0"/>
              </a:rPr>
              <a:t>h</a:t>
            </a:r>
            <a:r>
              <a:rPr lang="tr-TR" sz="2000" baseline="-25000" dirty="0" err="1">
                <a:ea typeface="Times New Roman" pitchFamily="18" charset="0"/>
                <a:cs typeface="Arial" pitchFamily="34" charset="0"/>
              </a:rPr>
              <a:t>gl</a:t>
            </a:r>
            <a:r>
              <a:rPr lang="tr-TR" sz="2000" dirty="0">
                <a:ea typeface="Times New Roman" pitchFamily="18" charset="0"/>
                <a:cs typeface="Arial" pitchFamily="34" charset="0"/>
              </a:rPr>
              <a:t> =0 (</a:t>
            </a:r>
            <a:r>
              <a:rPr lang="tr-TR" sz="2000" dirty="0" err="1">
                <a:ea typeface="Times New Roman" pitchFamily="18" charset="0"/>
                <a:cs typeface="Arial" pitchFamily="34" charset="0"/>
              </a:rPr>
              <a:t>Lateraller</a:t>
            </a:r>
            <a:r>
              <a:rPr lang="tr-TR" sz="2000" dirty="0">
                <a:ea typeface="Times New Roman" pitchFamily="18" charset="0"/>
                <a:cs typeface="Arial" pitchFamily="34" charset="0"/>
              </a:rPr>
              <a:t> eğimsiz)</a:t>
            </a:r>
          </a:p>
        </p:txBody>
      </p:sp>
      <p:cxnSp>
        <p:nvCxnSpPr>
          <p:cNvPr id="26" name="25 Düz Bağlayıcı"/>
          <p:cNvCxnSpPr/>
          <p:nvPr/>
        </p:nvCxnSpPr>
        <p:spPr>
          <a:xfrm>
            <a:off x="4932040" y="5517232"/>
            <a:ext cx="7200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1124744"/>
            <a:ext cx="8136904" cy="400110"/>
          </a:xfrm>
          <a:prstGeom prst="rect">
            <a:avLst/>
          </a:prstGeom>
        </p:spPr>
        <p:txBody>
          <a:bodyPr wrap="square">
            <a:spAutoFit/>
          </a:bodyPr>
          <a:lstStyle/>
          <a:p>
            <a:r>
              <a:rPr lang="tr-TR" sz="2000" b="1" dirty="0"/>
              <a:t>i) </a:t>
            </a:r>
            <a:r>
              <a:rPr lang="tr-TR" sz="2000" b="1" dirty="0" err="1"/>
              <a:t>E</a:t>
            </a:r>
            <a:r>
              <a:rPr lang="tr-TR" sz="2000" b="1" baseline="-25000" dirty="0" err="1"/>
              <a:t>o</a:t>
            </a:r>
            <a:r>
              <a:rPr lang="tr-TR" sz="2000" b="1" dirty="0"/>
              <a:t> ve </a:t>
            </a:r>
            <a:r>
              <a:rPr lang="tr-TR" sz="2000" b="1" dirty="0" err="1"/>
              <a:t>L</a:t>
            </a:r>
            <a:r>
              <a:rPr lang="tr-TR" sz="2000" b="1" baseline="-25000" dirty="0" err="1"/>
              <a:t>o</a:t>
            </a:r>
            <a:r>
              <a:rPr lang="tr-TR" sz="2000" b="1" dirty="0"/>
              <a:t> boyutsuz parametreleri </a:t>
            </a:r>
            <a:endParaRPr lang="tr-TR" sz="2000" b="1" baseline="-25000" dirty="0"/>
          </a:p>
        </p:txBody>
      </p:sp>
      <p:sp>
        <p:nvSpPr>
          <p:cNvPr id="3" name="2 Dikdörtgen"/>
          <p:cNvSpPr/>
          <p:nvPr/>
        </p:nvSpPr>
        <p:spPr>
          <a:xfrm>
            <a:off x="251520" y="692696"/>
            <a:ext cx="8136904" cy="400110"/>
          </a:xfrm>
          <a:prstGeom prst="rect">
            <a:avLst/>
          </a:prstGeom>
        </p:spPr>
        <p:txBody>
          <a:bodyPr wrap="square">
            <a:spAutoFit/>
          </a:bodyPr>
          <a:lstStyle/>
          <a:p>
            <a:r>
              <a:rPr lang="tr-TR" sz="2000" b="1" dirty="0">
                <a:solidFill>
                  <a:srgbClr val="C00000"/>
                </a:solidFill>
              </a:rPr>
              <a:t>5. AŞAMA :  </a:t>
            </a:r>
            <a:r>
              <a:rPr lang="tr-TR" sz="2000" b="1" dirty="0" err="1">
                <a:solidFill>
                  <a:srgbClr val="C00000"/>
                </a:solidFill>
              </a:rPr>
              <a:t>Lateral</a:t>
            </a:r>
            <a:r>
              <a:rPr lang="tr-TR" sz="2000" b="1" dirty="0">
                <a:solidFill>
                  <a:srgbClr val="C00000"/>
                </a:solidFill>
              </a:rPr>
              <a:t> Boru Çapı  </a:t>
            </a:r>
            <a:endParaRPr lang="tr-TR" sz="2000" b="1" baseline="-25000" dirty="0">
              <a:solidFill>
                <a:srgbClr val="C00000"/>
              </a:solidFill>
            </a:endParaRPr>
          </a:p>
        </p:txBody>
      </p:sp>
      <p:graphicFrame>
        <p:nvGraphicFramePr>
          <p:cNvPr id="4" name="3 Tablo"/>
          <p:cNvGraphicFramePr>
            <a:graphicFrameLocks noGrp="1"/>
          </p:cNvGraphicFramePr>
          <p:nvPr/>
        </p:nvGraphicFramePr>
        <p:xfrm>
          <a:off x="611560" y="2564904"/>
          <a:ext cx="6552728" cy="2520280"/>
        </p:xfrm>
        <a:graphic>
          <a:graphicData uri="http://schemas.openxmlformats.org/drawingml/2006/table">
            <a:tbl>
              <a:tblPr/>
              <a:tblGrid>
                <a:gridCol w="268829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848206">
                  <a:extLst>
                    <a:ext uri="{9D8B030D-6E8A-4147-A177-3AD203B41FA5}">
                      <a16:colId xmlns:a16="http://schemas.microsoft.com/office/drawing/2014/main" val="20002"/>
                    </a:ext>
                  </a:extLst>
                </a:gridCol>
              </a:tblGrid>
              <a:tr h="358597">
                <a:tc>
                  <a:txBody>
                    <a:bodyPr/>
                    <a:lstStyle/>
                    <a:p>
                      <a:pPr algn="ctr">
                        <a:spcAft>
                          <a:spcPts val="180"/>
                        </a:spcAft>
                        <a:tabLst>
                          <a:tab pos="-457200" algn="l"/>
                        </a:tabLst>
                      </a:pPr>
                      <a:r>
                        <a:rPr lang="tr-TR" sz="1000" spc="-15" dirty="0" err="1">
                          <a:latin typeface="Times New Roman"/>
                          <a:ea typeface="Times New Roman"/>
                          <a:cs typeface="Times New Roman"/>
                        </a:rPr>
                        <a:t>Lateral</a:t>
                      </a:r>
                      <a:r>
                        <a:rPr lang="tr-TR" sz="1000" spc="-15" dirty="0">
                          <a:latin typeface="Times New Roman"/>
                          <a:ea typeface="Times New Roman"/>
                          <a:cs typeface="Times New Roman"/>
                        </a:rPr>
                        <a:t> ya da </a:t>
                      </a:r>
                      <a:r>
                        <a:rPr lang="tr-TR" sz="1000" spc="-15" dirty="0" err="1">
                          <a:latin typeface="Times New Roman"/>
                          <a:ea typeface="Times New Roman"/>
                          <a:cs typeface="Times New Roman"/>
                        </a:rPr>
                        <a:t>manifold</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eğimi, S (%)</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000" spc="-15">
                          <a:latin typeface="Times New Roman"/>
                          <a:ea typeface="Times New Roman"/>
                          <a:cs typeface="Times New Roman"/>
                        </a:rPr>
                        <a:t>Boyutsuz yük kaybı</a:t>
                      </a:r>
                      <a:endParaRPr lang="tr-TR" sz="1000">
                        <a:latin typeface="Times New Roman"/>
                        <a:ea typeface="Times New Roman"/>
                        <a:cs typeface="Times New Roman"/>
                      </a:endParaRPr>
                    </a:p>
                    <a:p>
                      <a:pPr algn="ctr">
                        <a:spcAft>
                          <a:spcPts val="180"/>
                        </a:spcAft>
                        <a:tabLst>
                          <a:tab pos="-457200" algn="l"/>
                        </a:tabLst>
                      </a:pPr>
                      <a:r>
                        <a:rPr lang="tr-TR" sz="1000" spc="-15">
                          <a:latin typeface="Times New Roman"/>
                          <a:ea typeface="Times New Roman"/>
                          <a:cs typeface="Times New Roman"/>
                        </a:rPr>
                        <a:t>oranı, E</a:t>
                      </a:r>
                      <a:r>
                        <a:rPr lang="tr-TR" sz="1000" spc="-15" baseline="-25000">
                          <a:latin typeface="Times New Roman"/>
                          <a:ea typeface="Times New Roman"/>
                          <a:cs typeface="Times New Roman"/>
                        </a:rPr>
                        <a:t>o</a:t>
                      </a:r>
                      <a:endParaRPr lang="tr-TR"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180"/>
                        </a:spcAft>
                        <a:tabLst>
                          <a:tab pos="-457200" algn="l"/>
                        </a:tabLst>
                      </a:pPr>
                      <a:r>
                        <a:rPr lang="tr-TR" sz="1000" b="0" kern="0" spc="-15">
                          <a:latin typeface="Calibri"/>
                          <a:ea typeface="Times New Roman"/>
                          <a:cs typeface="Times New Roman"/>
                        </a:rPr>
                        <a:t>Boyutsuz uzunluk</a:t>
                      </a:r>
                      <a:endParaRPr lang="tr-TR" sz="1000" b="1" kern="0">
                        <a:latin typeface="Calibri"/>
                        <a:ea typeface="Times New Roman"/>
                        <a:cs typeface="Times New Roman"/>
                      </a:endParaRPr>
                    </a:p>
                    <a:p>
                      <a:pPr algn="ctr">
                        <a:spcAft>
                          <a:spcPts val="180"/>
                        </a:spcAft>
                        <a:tabLst>
                          <a:tab pos="-457200" algn="l"/>
                        </a:tabLst>
                      </a:pPr>
                      <a:r>
                        <a:rPr lang="tr-TR" sz="1000" spc="-15">
                          <a:latin typeface="Times New Roman"/>
                          <a:ea typeface="Times New Roman"/>
                          <a:cs typeface="Times New Roman"/>
                        </a:rPr>
                        <a:t>oranı, L</a:t>
                      </a:r>
                      <a:r>
                        <a:rPr lang="tr-TR" sz="1000" spc="-15" baseline="-25000">
                          <a:latin typeface="Times New Roman"/>
                          <a:ea typeface="Times New Roman"/>
                          <a:cs typeface="Times New Roman"/>
                        </a:rPr>
                        <a:t>o</a:t>
                      </a:r>
                      <a:endParaRPr lang="tr-TR"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61683">
                <a:tc>
                  <a:txBody>
                    <a:bodyPr/>
                    <a:lstStyle/>
                    <a:p>
                      <a:pPr algn="just">
                        <a:spcBef>
                          <a:spcPts val="600"/>
                        </a:spcBef>
                        <a:spcAft>
                          <a:spcPts val="180"/>
                        </a:spcAft>
                      </a:pPr>
                      <a:r>
                        <a:rPr lang="tr-TR" sz="1000" spc="-15">
                          <a:latin typeface="Times New Roman"/>
                          <a:ea typeface="Times New Roman"/>
                          <a:cs typeface="Times New Roman"/>
                        </a:rPr>
                        <a:t>0.00 (eğimsiz)   </a:t>
                      </a:r>
                      <a:endParaRPr lang="tr-TR" sz="1000">
                        <a:latin typeface="Times New Roman"/>
                        <a:ea typeface="Times New Roman"/>
                        <a:cs typeface="Times New Roman"/>
                      </a:endParaRPr>
                    </a:p>
                    <a:p>
                      <a:pPr algn="just">
                        <a:spcBef>
                          <a:spcPts val="600"/>
                        </a:spcBef>
                        <a:spcAft>
                          <a:spcPts val="180"/>
                        </a:spcAft>
                      </a:pPr>
                      <a:r>
                        <a:rPr lang="tr-TR" sz="1000" spc="-15">
                          <a:latin typeface="Times New Roman"/>
                          <a:ea typeface="Times New Roman"/>
                          <a:cs typeface="Times New Roman"/>
                        </a:rPr>
                        <a:t>0.25 (bayır aşağı eğim)</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0.50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1.00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2.50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5.00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0.25 (bayır yukarı eğim)</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0.50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1.00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2.50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5.00     “        “        “</a:t>
                      </a:r>
                      <a:endParaRPr lang="tr-TR"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000" spc="-15" dirty="0">
                          <a:latin typeface="Times New Roman"/>
                          <a:ea typeface="Times New Roman"/>
                          <a:cs typeface="Times New Roman"/>
                        </a:rPr>
                        <a:t>0.738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0.724</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0.705</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0.675</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0.636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0.510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0.748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0.760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0.780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0.807</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0.843</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000" spc="-15" dirty="0">
                          <a:latin typeface="Times New Roman"/>
                          <a:ea typeface="Times New Roman"/>
                          <a:cs typeface="Times New Roman"/>
                        </a:rPr>
                        <a:t>0.370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0.358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0.346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0.328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0.288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0.230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0.380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0.396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0.414</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0.436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0.468</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2465" name="Rectangle 1"/>
          <p:cNvSpPr>
            <a:spLocks noChangeArrowheads="1"/>
          </p:cNvSpPr>
          <p:nvPr/>
        </p:nvSpPr>
        <p:spPr bwMode="auto">
          <a:xfrm>
            <a:off x="683568" y="2208875"/>
            <a:ext cx="5622052" cy="284021"/>
          </a:xfrm>
          <a:prstGeom prst="rect">
            <a:avLst/>
          </a:prstGeom>
          <a:noFill/>
          <a:ln w="9525">
            <a:noFill/>
            <a:miter lim="800000"/>
            <a:headEnd/>
            <a:tailEnd/>
          </a:ln>
          <a:effectLst/>
        </p:spPr>
        <p:txBody>
          <a:bodyPr vert="horz" wrap="none" lIns="91440" tIns="76176" rIns="91440" bIns="2221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Çizelge 4.4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Lateral</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manifold</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boru hatları için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E</a:t>
            </a:r>
            <a:r>
              <a:rPr kumimoji="0" lang="tr-TR" sz="12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a:t>
            </a:r>
            <a:r>
              <a:rPr kumimoji="0" lang="tr-TR" sz="12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boyutsuz parametreleri</a:t>
            </a:r>
            <a:endParaRPr kumimoji="0" lang="tr-TR" sz="1200" b="0" i="0" u="none" strike="noStrike" cap="none" normalizeH="0" baseline="0" dirty="0">
              <a:ln>
                <a:noFill/>
              </a:ln>
              <a:solidFill>
                <a:schemeClr val="tx1"/>
              </a:solidFill>
              <a:effectLst/>
              <a:latin typeface="Arial" pitchFamily="34" charset="0"/>
              <a:cs typeface="Arial" pitchFamily="34" charset="0"/>
            </a:endParaRPr>
          </a:p>
        </p:txBody>
      </p:sp>
      <p:sp>
        <p:nvSpPr>
          <p:cNvPr id="7" name="6 Dikdörtgen"/>
          <p:cNvSpPr/>
          <p:nvPr/>
        </p:nvSpPr>
        <p:spPr>
          <a:xfrm>
            <a:off x="1331640" y="1556792"/>
            <a:ext cx="5472608" cy="384721"/>
          </a:xfrm>
          <a:prstGeom prst="rect">
            <a:avLst/>
          </a:prstGeom>
        </p:spPr>
        <p:txBody>
          <a:bodyPr wrap="square">
            <a:spAutoFit/>
          </a:bodyPr>
          <a:lstStyle/>
          <a:p>
            <a:pPr marL="457200" lvl="0" indent="-457200" algn="just" eaLnBrk="0" fontAlgn="base" hangingPunct="0">
              <a:spcBef>
                <a:spcPct val="0"/>
              </a:spcBef>
              <a:spcAft>
                <a:spcPct val="0"/>
              </a:spcAft>
            </a:pPr>
            <a:r>
              <a:rPr lang="tr-TR" sz="1900" b="1" dirty="0" err="1">
                <a:ea typeface="Times New Roman" pitchFamily="18" charset="0"/>
                <a:cs typeface="Arial" pitchFamily="34" charset="0"/>
              </a:rPr>
              <a:t>S</a:t>
            </a:r>
            <a:r>
              <a:rPr lang="tr-TR" sz="1900" b="1" baseline="-25000" dirty="0" err="1">
                <a:ea typeface="Times New Roman" pitchFamily="18" charset="0"/>
                <a:cs typeface="Arial" pitchFamily="34" charset="0"/>
              </a:rPr>
              <a:t>l</a:t>
            </a:r>
            <a:r>
              <a:rPr lang="tr-TR" sz="1900" b="1" baseline="-25000" dirty="0">
                <a:ea typeface="Times New Roman" pitchFamily="18" charset="0"/>
                <a:cs typeface="Arial" pitchFamily="34" charset="0"/>
              </a:rPr>
              <a:t> </a:t>
            </a:r>
            <a:r>
              <a:rPr lang="tr-TR" sz="1900" b="1" dirty="0">
                <a:ea typeface="Times New Roman" pitchFamily="18" charset="0"/>
                <a:cs typeface="Arial" pitchFamily="34" charset="0"/>
              </a:rPr>
              <a:t>= % 0  </a:t>
            </a:r>
            <a:r>
              <a:rPr lang="tr-TR" sz="1900" b="1" dirty="0" err="1">
                <a:ea typeface="Times New Roman" pitchFamily="18" charset="0"/>
                <a:cs typeface="Arial" pitchFamily="34" charset="0"/>
              </a:rPr>
              <a:t>E</a:t>
            </a:r>
            <a:r>
              <a:rPr lang="tr-TR" sz="1900" b="1" baseline="-25000" dirty="0" err="1">
                <a:ea typeface="Times New Roman" pitchFamily="18" charset="0"/>
                <a:cs typeface="Arial" pitchFamily="34" charset="0"/>
              </a:rPr>
              <a:t>o</a:t>
            </a:r>
            <a:r>
              <a:rPr lang="tr-TR" sz="1900" b="1" dirty="0">
                <a:ea typeface="Times New Roman" pitchFamily="18" charset="0"/>
                <a:cs typeface="Arial" pitchFamily="34" charset="0"/>
              </a:rPr>
              <a:t> = 0.738, </a:t>
            </a:r>
            <a:r>
              <a:rPr lang="tr-TR" sz="1900" b="1" dirty="0" err="1">
                <a:ea typeface="Times New Roman" pitchFamily="18" charset="0"/>
                <a:cs typeface="Arial" pitchFamily="34" charset="0"/>
              </a:rPr>
              <a:t>L</a:t>
            </a:r>
            <a:r>
              <a:rPr lang="tr-TR" sz="1900" b="1" baseline="-25000" dirty="0" err="1">
                <a:ea typeface="Times New Roman" pitchFamily="18" charset="0"/>
                <a:cs typeface="Arial" pitchFamily="34" charset="0"/>
              </a:rPr>
              <a:t>o</a:t>
            </a:r>
            <a:r>
              <a:rPr lang="tr-TR" sz="1900" b="1" dirty="0">
                <a:ea typeface="Times New Roman" pitchFamily="18" charset="0"/>
                <a:cs typeface="Arial" pitchFamily="34" charset="0"/>
              </a:rPr>
              <a:t> = 0.370  </a:t>
            </a:r>
          </a:p>
        </p:txBody>
      </p:sp>
      <p:sp>
        <p:nvSpPr>
          <p:cNvPr id="8" name="Rectangle 1"/>
          <p:cNvSpPr>
            <a:spLocks noChangeArrowheads="1"/>
          </p:cNvSpPr>
          <p:nvPr/>
        </p:nvSpPr>
        <p:spPr bwMode="auto">
          <a:xfrm>
            <a:off x="179512" y="188640"/>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9" name="8 Dikdörtgen"/>
          <p:cNvSpPr/>
          <p:nvPr/>
        </p:nvSpPr>
        <p:spPr>
          <a:xfrm>
            <a:off x="539552" y="5261138"/>
            <a:ext cx="8136904" cy="400110"/>
          </a:xfrm>
          <a:prstGeom prst="rect">
            <a:avLst/>
          </a:prstGeom>
        </p:spPr>
        <p:txBody>
          <a:bodyPr wrap="square">
            <a:spAutoFit/>
          </a:bodyPr>
          <a:lstStyle/>
          <a:p>
            <a:r>
              <a:rPr lang="tr-TR" sz="2000" b="1" dirty="0"/>
              <a:t>j) </a:t>
            </a:r>
            <a:r>
              <a:rPr lang="tr-TR" sz="2000" b="1" dirty="0" err="1"/>
              <a:t>Lateral</a:t>
            </a:r>
            <a:r>
              <a:rPr lang="tr-TR" sz="2000" b="1" dirty="0"/>
              <a:t> giriş basıncı, </a:t>
            </a:r>
            <a:r>
              <a:rPr lang="tr-TR" sz="2000" b="1" dirty="0" err="1"/>
              <a:t>H</a:t>
            </a:r>
            <a:r>
              <a:rPr lang="tr-TR" sz="2000" b="1" baseline="-25000" dirty="0" err="1"/>
              <a:t>l</a:t>
            </a:r>
            <a:r>
              <a:rPr lang="tr-TR" sz="2000" b="1" dirty="0"/>
              <a:t> </a:t>
            </a:r>
            <a:endParaRPr lang="tr-TR" sz="2000" b="1" baseline="-25000" dirty="0"/>
          </a:p>
        </p:txBody>
      </p:sp>
      <mc:AlternateContent xmlns:mc="http://schemas.openxmlformats.org/markup-compatibility/2006" xmlns:a14="http://schemas.microsoft.com/office/drawing/2010/main">
        <mc:Choice Requires="a14">
          <p:sp>
            <p:nvSpPr>
              <p:cNvPr id="10" name="Object 1"/>
              <p:cNvSpPr txBox="1"/>
              <p:nvPr/>
            </p:nvSpPr>
            <p:spPr bwMode="auto">
              <a:xfrm>
                <a:off x="673100" y="5805488"/>
                <a:ext cx="7546975" cy="503237"/>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𝐻</m:t>
                          </m:r>
                        </m:e>
                        <m:sub>
                          <m:r>
                            <a:rPr lang="tr-TR" i="1">
                              <a:solidFill>
                                <a:srgbClr val="000000"/>
                              </a:solidFill>
                              <a:latin typeface="Cambria Math" panose="02040503050406030204" pitchFamily="18" charset="0"/>
                            </a:rPr>
                            <m:t>𝑙</m:t>
                          </m:r>
                        </m:sub>
                      </m:sSub>
                      <m:r>
                        <a:rPr lang="tr-TR" i="1">
                          <a:solidFill>
                            <a:srgbClr val="000000"/>
                          </a:solidFill>
                          <a:latin typeface="Cambria Math" panose="02040503050406030204" pitchFamily="18" charset="0"/>
                        </a:rPr>
                        <m:t>=</m:t>
                      </m:r>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h</m:t>
                          </m:r>
                        </m:e>
                        <m:sub>
                          <m:r>
                            <a:rPr lang="tr-TR" i="1">
                              <a:solidFill>
                                <a:srgbClr val="000000"/>
                              </a:solidFill>
                              <a:latin typeface="Cambria Math" panose="02040503050406030204" pitchFamily="18" charset="0"/>
                            </a:rPr>
                            <m:t>𝑜</m:t>
                          </m:r>
                        </m:sub>
                      </m:sSub>
                      <m:r>
                        <a:rPr lang="tr-TR" i="1">
                          <a:solidFill>
                            <a:srgbClr val="000000"/>
                          </a:solidFill>
                          <a:latin typeface="Cambria Math" panose="02040503050406030204" pitchFamily="18" charset="0"/>
                        </a:rPr>
                        <m:t>+</m:t>
                      </m:r>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𝐸</m:t>
                          </m:r>
                        </m:e>
                        <m:sub>
                          <m:r>
                            <a:rPr lang="tr-TR" i="1">
                              <a:solidFill>
                                <a:srgbClr val="000000"/>
                              </a:solidFill>
                              <a:latin typeface="Cambria Math" panose="02040503050406030204" pitchFamily="18" charset="0"/>
                            </a:rPr>
                            <m:t>𝑜</m:t>
                          </m:r>
                        </m:sub>
                      </m:sSub>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h</m:t>
                          </m:r>
                        </m:e>
                        <m:sub>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𝑓</m:t>
                              </m:r>
                            </m:e>
                            <m:sub>
                              <m:r>
                                <a:rPr lang="tr-TR" i="1">
                                  <a:solidFill>
                                    <a:srgbClr val="000000"/>
                                  </a:solidFill>
                                  <a:latin typeface="Cambria Math" panose="02040503050406030204" pitchFamily="18" charset="0"/>
                                </a:rPr>
                                <m:t>𝑙</m:t>
                              </m:r>
                            </m:sub>
                          </m:sSub>
                        </m:sub>
                      </m:sSub>
                      <m:r>
                        <a:rPr lang="tr-TR" i="1">
                          <a:solidFill>
                            <a:srgbClr val="000000"/>
                          </a:solidFill>
                          <a:latin typeface="Cambria Math" panose="02040503050406030204" pitchFamily="18" charset="0"/>
                        </a:rPr>
                        <m:t>±</m:t>
                      </m:r>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𝐿</m:t>
                          </m:r>
                        </m:e>
                        <m:sub>
                          <m:r>
                            <a:rPr lang="tr-TR" i="1">
                              <a:solidFill>
                                <a:srgbClr val="000000"/>
                              </a:solidFill>
                              <a:latin typeface="Cambria Math" panose="02040503050406030204" pitchFamily="18" charset="0"/>
                            </a:rPr>
                            <m:t>𝑜</m:t>
                          </m:r>
                        </m:sub>
                      </m:sSub>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h</m:t>
                          </m:r>
                        </m:e>
                        <m:sub>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𝑔</m:t>
                              </m:r>
                            </m:e>
                            <m:sub>
                              <m:r>
                                <a:rPr lang="tr-TR" i="1">
                                  <a:solidFill>
                                    <a:srgbClr val="000000"/>
                                  </a:solidFill>
                                  <a:latin typeface="Cambria Math" panose="02040503050406030204" pitchFamily="18" charset="0"/>
                                </a:rPr>
                                <m:t>𝑙</m:t>
                              </m:r>
                            </m:sub>
                          </m:sSub>
                        </m:sub>
                      </m:sSub>
                      <m:r>
                        <a:rPr lang="tr-TR" i="1">
                          <a:solidFill>
                            <a:srgbClr val="000000"/>
                          </a:solidFill>
                          <a:latin typeface="Cambria Math" panose="02040503050406030204" pitchFamily="18" charset="0"/>
                        </a:rPr>
                        <m:t>=10+0.738</m:t>
                      </m:r>
                      <m:r>
                        <a:rPr lang="tr-TR" i="1">
                          <a:solidFill>
                            <a:srgbClr val="000000"/>
                          </a:solidFill>
                          <a:latin typeface="Cambria Math" panose="02040503050406030204" pitchFamily="18" charset="0"/>
                        </a:rPr>
                        <m:t>𝑥</m:t>
                      </m:r>
                      <m:r>
                        <a:rPr lang="tr-TR" i="1">
                          <a:solidFill>
                            <a:srgbClr val="000000"/>
                          </a:solidFill>
                          <a:latin typeface="Cambria Math" panose="02040503050406030204" pitchFamily="18" charset="0"/>
                        </a:rPr>
                        <m:t>0.50−0.356</m:t>
                      </m:r>
                      <m:r>
                        <a:rPr lang="tr-TR" i="1">
                          <a:solidFill>
                            <a:srgbClr val="000000"/>
                          </a:solidFill>
                          <a:latin typeface="Cambria Math" panose="02040503050406030204" pitchFamily="18" charset="0"/>
                        </a:rPr>
                        <m:t>𝑥</m:t>
                      </m:r>
                      <m:r>
                        <a:rPr lang="tr-TR" i="1">
                          <a:solidFill>
                            <a:srgbClr val="000000"/>
                          </a:solidFill>
                          <a:latin typeface="Cambria Math" panose="02040503050406030204" pitchFamily="18" charset="0"/>
                        </a:rPr>
                        <m:t>0=10.37</m:t>
                      </m:r>
                      <m:r>
                        <a:rPr lang="tr-TR" i="1">
                          <a:solidFill>
                            <a:srgbClr val="000000"/>
                          </a:solidFill>
                          <a:latin typeface="Cambria Math" panose="02040503050406030204" pitchFamily="18" charset="0"/>
                        </a:rPr>
                        <m:t>𝑚</m:t>
                      </m:r>
                    </m:oMath>
                  </m:oMathPara>
                </a14:m>
                <a:endParaRPr lang="tr-TR" dirty="0"/>
              </a:p>
            </p:txBody>
          </p:sp>
        </mc:Choice>
        <mc:Fallback xmlns="">
          <p:sp>
            <p:nvSpPr>
              <p:cNvPr id="10" name="Object 1"/>
              <p:cNvSpPr txBox="1">
                <a:spLocks noRot="1" noChangeAspect="1" noMove="1" noResize="1" noEditPoints="1" noAdjustHandles="1" noChangeArrowheads="1" noChangeShapeType="1" noTextEdit="1"/>
              </p:cNvSpPr>
              <p:nvPr/>
            </p:nvSpPr>
            <p:spPr bwMode="auto">
              <a:xfrm>
                <a:off x="673100" y="5805488"/>
                <a:ext cx="7546975" cy="503237"/>
              </a:xfrm>
              <a:prstGeom prst="rect">
                <a:avLst/>
              </a:prstGeom>
              <a:blipFill>
                <a:blip r:embed="rId3"/>
                <a:stretch>
                  <a:fillRect/>
                </a:stretch>
              </a:blipFill>
            </p:spPr>
            <p:txBody>
              <a:bodyPr/>
              <a:lstStyle/>
              <a:p>
                <a:r>
                  <a:rPr lang="tr-TR">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686952"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539552" y="1124744"/>
            <a:ext cx="8136904" cy="400110"/>
          </a:xfrm>
          <a:prstGeom prst="rect">
            <a:avLst/>
          </a:prstGeom>
        </p:spPr>
        <p:txBody>
          <a:bodyPr wrap="square">
            <a:spAutoFit/>
          </a:bodyPr>
          <a:lstStyle/>
          <a:p>
            <a:r>
              <a:rPr lang="tr-TR" sz="2000" b="1" dirty="0"/>
              <a:t>6. AŞAMA :  </a:t>
            </a:r>
            <a:r>
              <a:rPr lang="tr-TR" sz="2000" b="1" dirty="0" err="1"/>
              <a:t>Manifold</a:t>
            </a:r>
            <a:r>
              <a:rPr lang="tr-TR" sz="2000" b="1" dirty="0"/>
              <a:t> Boru Çapı</a:t>
            </a:r>
          </a:p>
        </p:txBody>
      </p:sp>
      <p:sp>
        <p:nvSpPr>
          <p:cNvPr id="20" name="19 Dikdörtgen"/>
          <p:cNvSpPr/>
          <p:nvPr/>
        </p:nvSpPr>
        <p:spPr>
          <a:xfrm>
            <a:off x="611560" y="2132856"/>
            <a:ext cx="8136904" cy="400110"/>
          </a:xfrm>
          <a:prstGeom prst="rect">
            <a:avLst/>
          </a:prstGeom>
        </p:spPr>
        <p:txBody>
          <a:bodyPr wrap="square">
            <a:spAutoFit/>
          </a:bodyPr>
          <a:lstStyle/>
          <a:p>
            <a:r>
              <a:rPr lang="tr-TR" sz="2000" b="1" dirty="0"/>
              <a:t>a) </a:t>
            </a:r>
            <a:r>
              <a:rPr lang="tr-TR" sz="2000" b="1" dirty="0" err="1"/>
              <a:t>Manifold</a:t>
            </a:r>
            <a:r>
              <a:rPr lang="tr-TR" sz="2000" b="1" dirty="0"/>
              <a:t> uzunluğu, </a:t>
            </a:r>
            <a:r>
              <a:rPr lang="tr-TR" sz="2000" dirty="0" err="1">
                <a:ea typeface="Times New Roman" pitchFamily="18" charset="0"/>
                <a:cs typeface="Arial" pitchFamily="34" charset="0"/>
              </a:rPr>
              <a:t>L</a:t>
            </a:r>
            <a:r>
              <a:rPr lang="tr-TR" sz="2000" baseline="-25000" dirty="0" err="1">
                <a:ea typeface="Times New Roman" pitchFamily="18" charset="0"/>
                <a:cs typeface="Arial" pitchFamily="34" charset="0"/>
              </a:rPr>
              <a:t>m</a:t>
            </a:r>
            <a:r>
              <a:rPr lang="tr-TR" sz="2000" b="1" dirty="0"/>
              <a:t> </a:t>
            </a:r>
            <a:endParaRPr lang="tr-TR" sz="2000" b="1" baseline="-25000" dirty="0"/>
          </a:p>
        </p:txBody>
      </p:sp>
      <p:sp>
        <p:nvSpPr>
          <p:cNvPr id="21" name="20 Dikdörtgen"/>
          <p:cNvSpPr/>
          <p:nvPr/>
        </p:nvSpPr>
        <p:spPr>
          <a:xfrm>
            <a:off x="827584" y="2780928"/>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a:ea typeface="Times New Roman" pitchFamily="18" charset="0"/>
                <a:cs typeface="Arial" pitchFamily="34" charset="0"/>
              </a:rPr>
              <a:t>L</a:t>
            </a:r>
            <a:r>
              <a:rPr lang="tr-TR" sz="2400" baseline="-25000" dirty="0" err="1">
                <a:ea typeface="Times New Roman" pitchFamily="18" charset="0"/>
                <a:cs typeface="Arial" pitchFamily="34" charset="0"/>
              </a:rPr>
              <a:t>m</a:t>
            </a:r>
            <a:r>
              <a:rPr lang="tr-TR" sz="2400" baseline="-25000" dirty="0">
                <a:ea typeface="Times New Roman" pitchFamily="18" charset="0"/>
                <a:cs typeface="Arial" pitchFamily="34" charset="0"/>
              </a:rPr>
              <a:t> </a:t>
            </a:r>
            <a:r>
              <a:rPr lang="tr-TR" sz="2400" dirty="0">
                <a:ea typeface="Times New Roman" pitchFamily="18" charset="0"/>
                <a:cs typeface="Arial" pitchFamily="34" charset="0"/>
              </a:rPr>
              <a:t>= 65 m </a:t>
            </a:r>
          </a:p>
        </p:txBody>
      </p:sp>
      <p:sp>
        <p:nvSpPr>
          <p:cNvPr id="22" name="21 Dikdörtgen"/>
          <p:cNvSpPr/>
          <p:nvPr/>
        </p:nvSpPr>
        <p:spPr>
          <a:xfrm>
            <a:off x="683568" y="3645024"/>
            <a:ext cx="8136904" cy="400110"/>
          </a:xfrm>
          <a:prstGeom prst="rect">
            <a:avLst/>
          </a:prstGeom>
        </p:spPr>
        <p:txBody>
          <a:bodyPr wrap="square">
            <a:spAutoFit/>
          </a:bodyPr>
          <a:lstStyle/>
          <a:p>
            <a:r>
              <a:rPr lang="tr-TR" sz="2000" b="1" dirty="0"/>
              <a:t>b)</a:t>
            </a:r>
            <a:r>
              <a:rPr lang="tr-TR" sz="2000" b="1" dirty="0" err="1"/>
              <a:t>Manifold</a:t>
            </a:r>
            <a:r>
              <a:rPr lang="tr-TR" sz="2000" b="1" dirty="0"/>
              <a:t> üzerindeki </a:t>
            </a:r>
            <a:r>
              <a:rPr lang="tr-TR" sz="2000" b="1" dirty="0" err="1"/>
              <a:t>lateral</a:t>
            </a:r>
            <a:r>
              <a:rPr lang="tr-TR" sz="2000" b="1" dirty="0"/>
              <a:t> sayısı, </a:t>
            </a:r>
            <a:r>
              <a:rPr lang="tr-TR" sz="2000" b="1" dirty="0" err="1"/>
              <a:t>n</a:t>
            </a:r>
            <a:r>
              <a:rPr lang="tr-TR" sz="2000" b="1" baseline="-25000" dirty="0" err="1"/>
              <a:t>l</a:t>
            </a:r>
            <a:r>
              <a:rPr lang="tr-TR" sz="2000" b="1" dirty="0"/>
              <a:t> </a:t>
            </a:r>
            <a:endParaRPr lang="tr-TR" sz="2000" b="1" baseline="-25000" dirty="0"/>
          </a:p>
        </p:txBody>
      </p:sp>
      <mc:AlternateContent xmlns:mc="http://schemas.openxmlformats.org/markup-compatibility/2006" xmlns:a14="http://schemas.microsoft.com/office/drawing/2010/main">
        <mc:Choice Requires="a14">
          <p:sp>
            <p:nvSpPr>
              <p:cNvPr id="23" name="Object 4"/>
              <p:cNvSpPr txBox="1"/>
              <p:nvPr/>
            </p:nvSpPr>
            <p:spPr bwMode="auto">
              <a:xfrm>
                <a:off x="684213" y="4437063"/>
                <a:ext cx="3239715" cy="93662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tr-TR" i="1" smtClean="0">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𝑛</m:t>
                          </m:r>
                        </m:e>
                        <m:sub>
                          <m:r>
                            <a:rPr lang="tr-TR" i="1">
                              <a:solidFill>
                                <a:srgbClr val="000000"/>
                              </a:solidFill>
                              <a:latin typeface="Cambria Math" panose="02040503050406030204" pitchFamily="18" charset="0"/>
                            </a:rPr>
                            <m:t>𝑙</m:t>
                          </m:r>
                        </m:sub>
                      </m:sSub>
                      <m:r>
                        <a:rPr lang="tr-TR" i="1">
                          <a:solidFill>
                            <a:srgbClr val="000000"/>
                          </a:solidFill>
                          <a:latin typeface="Cambria Math" panose="02040503050406030204" pitchFamily="18" charset="0"/>
                        </a:rPr>
                        <m:t>=2∗2</m:t>
                      </m:r>
                      <m:f>
                        <m:fPr>
                          <m:ctrlPr>
                            <a:rPr lang="tr-TR" i="1">
                              <a:solidFill>
                                <a:srgbClr val="000000"/>
                              </a:solidFill>
                              <a:latin typeface="Cambria Math" panose="02040503050406030204" pitchFamily="18" charset="0"/>
                            </a:rPr>
                          </m:ctrlPr>
                        </m:fPr>
                        <m:num>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𝐿</m:t>
                              </m:r>
                            </m:e>
                            <m:sub>
                              <m:r>
                                <a:rPr lang="tr-TR" i="1">
                                  <a:solidFill>
                                    <a:srgbClr val="000000"/>
                                  </a:solidFill>
                                  <a:latin typeface="Cambria Math" panose="02040503050406030204" pitchFamily="18" charset="0"/>
                                </a:rPr>
                                <m:t>𝑚</m:t>
                              </m:r>
                            </m:sub>
                          </m:sSub>
                        </m:num>
                        <m:den>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𝑆</m:t>
                              </m:r>
                            </m:e>
                            <m:sub>
                              <m:r>
                                <a:rPr lang="tr-TR" i="1">
                                  <a:solidFill>
                                    <a:srgbClr val="000000"/>
                                  </a:solidFill>
                                  <a:latin typeface="Cambria Math" panose="02040503050406030204" pitchFamily="18" charset="0"/>
                                </a:rPr>
                                <m:t>𝑠</m:t>
                              </m:r>
                            </m:sub>
                          </m:sSub>
                        </m:den>
                      </m:f>
                      <m:r>
                        <a:rPr lang="tr-TR" i="1">
                          <a:solidFill>
                            <a:srgbClr val="000000"/>
                          </a:solidFill>
                          <a:latin typeface="Cambria Math" panose="02040503050406030204" pitchFamily="18" charset="0"/>
                        </a:rPr>
                        <m:t>=</m:t>
                      </m:r>
                      <m:r>
                        <a:rPr lang="tr-TR" b="0" i="1" smtClean="0">
                          <a:solidFill>
                            <a:srgbClr val="000000"/>
                          </a:solidFill>
                          <a:latin typeface="Cambria Math" panose="02040503050406030204" pitchFamily="18" charset="0"/>
                        </a:rPr>
                        <m:t>4 </m:t>
                      </m:r>
                      <m:r>
                        <a:rPr lang="tr-TR" b="0" i="1" smtClean="0">
                          <a:solidFill>
                            <a:srgbClr val="000000"/>
                          </a:solidFill>
                          <a:latin typeface="Cambria Math" panose="02040503050406030204" pitchFamily="18" charset="0"/>
                        </a:rPr>
                        <m:t>𝑥</m:t>
                      </m:r>
                      <m:r>
                        <a:rPr lang="tr-TR" b="0" i="1" smtClean="0">
                          <a:solidFill>
                            <a:srgbClr val="000000"/>
                          </a:solidFill>
                          <a:latin typeface="Cambria Math" panose="02040503050406030204" pitchFamily="18" charset="0"/>
                        </a:rPr>
                        <m:t> </m:t>
                      </m:r>
                      <m:f>
                        <m:fPr>
                          <m:ctrlPr>
                            <a:rPr lang="tr-TR" i="1">
                              <a:solidFill>
                                <a:srgbClr val="000000"/>
                              </a:solidFill>
                              <a:latin typeface="Cambria Math" panose="02040503050406030204" pitchFamily="18" charset="0"/>
                            </a:rPr>
                          </m:ctrlPr>
                        </m:fPr>
                        <m:num>
                          <m:r>
                            <a:rPr lang="tr-TR" i="1">
                              <a:solidFill>
                                <a:srgbClr val="000000"/>
                              </a:solidFill>
                              <a:latin typeface="Cambria Math" panose="02040503050406030204" pitchFamily="18" charset="0"/>
                            </a:rPr>
                            <m:t>65</m:t>
                          </m:r>
                        </m:num>
                        <m:den>
                          <m:r>
                            <a:rPr lang="tr-TR" i="1">
                              <a:solidFill>
                                <a:srgbClr val="000000"/>
                              </a:solidFill>
                              <a:latin typeface="Cambria Math" panose="02040503050406030204" pitchFamily="18" charset="0"/>
                            </a:rPr>
                            <m:t>5</m:t>
                          </m:r>
                        </m:den>
                      </m:f>
                      <m:r>
                        <a:rPr lang="tr-TR" i="1">
                          <a:solidFill>
                            <a:srgbClr val="000000"/>
                          </a:solidFill>
                          <a:latin typeface="Cambria Math" panose="02040503050406030204" pitchFamily="18" charset="0"/>
                        </a:rPr>
                        <m:t>=52</m:t>
                      </m:r>
                    </m:oMath>
                  </m:oMathPara>
                </a14:m>
                <a:endParaRPr lang="tr-TR" dirty="0"/>
              </a:p>
            </p:txBody>
          </p:sp>
        </mc:Choice>
        <mc:Fallback xmlns="">
          <p:sp>
            <p:nvSpPr>
              <p:cNvPr id="23" name="Object 4"/>
              <p:cNvSpPr txBox="1">
                <a:spLocks noRot="1" noChangeAspect="1" noMove="1" noResize="1" noEditPoints="1" noAdjustHandles="1" noChangeArrowheads="1" noChangeShapeType="1" noTextEdit="1"/>
              </p:cNvSpPr>
              <p:nvPr/>
            </p:nvSpPr>
            <p:spPr bwMode="auto">
              <a:xfrm>
                <a:off x="684213" y="4437063"/>
                <a:ext cx="3239715" cy="936625"/>
              </a:xfrm>
              <a:prstGeom prst="rect">
                <a:avLst/>
              </a:prstGeom>
              <a:blipFill>
                <a:blip r:embed="rId2"/>
                <a:stretch>
                  <a:fillRect/>
                </a:stretch>
              </a:blipFill>
            </p:spPr>
            <p:txBody>
              <a:bodyPr/>
              <a:lstStyle/>
              <a:p>
                <a:r>
                  <a:rPr lang="tr-TR">
                    <a:noFill/>
                  </a:rPr>
                  <a:t> </a:t>
                </a:r>
              </a:p>
            </p:txBody>
          </p:sp>
        </mc:Fallback>
      </mc:AlternateContent>
      <p:sp>
        <p:nvSpPr>
          <p:cNvPr id="26" name="25 Dikdörtgen"/>
          <p:cNvSpPr/>
          <p:nvPr/>
        </p:nvSpPr>
        <p:spPr>
          <a:xfrm>
            <a:off x="3131840" y="4507724"/>
            <a:ext cx="3456384"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dirty="0">
                <a:ea typeface="Times New Roman" pitchFamily="18" charset="0"/>
                <a:cs typeface="Arial" pitchFamily="34" charset="0"/>
              </a:rPr>
              <a:t>adet</a:t>
            </a:r>
            <a:endParaRPr lang="tr-TR" sz="2400" dirty="0">
              <a:ea typeface="Times New Roman" pitchFamily="18" charset="0"/>
              <a:cs typeface="Arial" pitchFamily="34" charset="0"/>
            </a:endParaRPr>
          </a:p>
        </p:txBody>
      </p:sp>
      <p:sp>
        <p:nvSpPr>
          <p:cNvPr id="12" name="11 Metin kutusu"/>
          <p:cNvSpPr txBox="1"/>
          <p:nvPr/>
        </p:nvSpPr>
        <p:spPr>
          <a:xfrm>
            <a:off x="179512" y="5949280"/>
            <a:ext cx="3456384" cy="646331"/>
          </a:xfrm>
          <a:prstGeom prst="rect">
            <a:avLst/>
          </a:prstGeom>
          <a:noFill/>
        </p:spPr>
        <p:txBody>
          <a:bodyPr wrap="square" rtlCol="0">
            <a:spAutoFit/>
          </a:bodyPr>
          <a:lstStyle/>
          <a:p>
            <a:r>
              <a:rPr lang="tr-TR" dirty="0" err="1"/>
              <a:t>Manifoldlar</a:t>
            </a:r>
            <a:r>
              <a:rPr lang="tr-TR" dirty="0"/>
              <a:t> </a:t>
            </a:r>
            <a:r>
              <a:rPr lang="tr-TR" dirty="0" err="1"/>
              <a:t>laterallere</a:t>
            </a:r>
            <a:r>
              <a:rPr lang="tr-TR" dirty="0"/>
              <a:t> 2 yönde hizmet veriyor</a:t>
            </a:r>
          </a:p>
        </p:txBody>
      </p:sp>
      <p:cxnSp>
        <p:nvCxnSpPr>
          <p:cNvPr id="18" name="17 Düz Ok Bağlayıcısı"/>
          <p:cNvCxnSpPr/>
          <p:nvPr/>
        </p:nvCxnSpPr>
        <p:spPr>
          <a:xfrm>
            <a:off x="1331640" y="5157192"/>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Düz Ok Bağlayıcısı"/>
          <p:cNvCxnSpPr/>
          <p:nvPr/>
        </p:nvCxnSpPr>
        <p:spPr>
          <a:xfrm>
            <a:off x="1763688" y="5013176"/>
            <a:ext cx="288032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Metin kutusu"/>
          <p:cNvSpPr txBox="1"/>
          <p:nvPr/>
        </p:nvSpPr>
        <p:spPr>
          <a:xfrm>
            <a:off x="4644008" y="5877272"/>
            <a:ext cx="3456384" cy="646331"/>
          </a:xfrm>
          <a:prstGeom prst="rect">
            <a:avLst/>
          </a:prstGeom>
          <a:noFill/>
        </p:spPr>
        <p:txBody>
          <a:bodyPr wrap="square" rtlCol="0">
            <a:spAutoFit/>
          </a:bodyPr>
          <a:lstStyle/>
          <a:p>
            <a:r>
              <a:rPr lang="tr-TR" dirty="0"/>
              <a:t>Her ağaç sırasında 2 adet </a:t>
            </a:r>
            <a:r>
              <a:rPr lang="tr-TR" dirty="0" err="1"/>
              <a:t>lateral</a:t>
            </a:r>
            <a:r>
              <a:rPr lang="tr-TR" dirty="0"/>
              <a:t> bulunmaktadır.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79613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395536" y="980728"/>
            <a:ext cx="8136904" cy="400110"/>
          </a:xfrm>
          <a:prstGeom prst="rect">
            <a:avLst/>
          </a:prstGeom>
        </p:spPr>
        <p:txBody>
          <a:bodyPr wrap="square">
            <a:spAutoFit/>
          </a:bodyPr>
          <a:lstStyle/>
          <a:p>
            <a:r>
              <a:rPr lang="tr-TR" sz="2000" b="1" dirty="0">
                <a:solidFill>
                  <a:srgbClr val="C00000"/>
                </a:solidFill>
              </a:rPr>
              <a:t>6. AŞAMA :  </a:t>
            </a:r>
            <a:r>
              <a:rPr lang="tr-TR" sz="2000" b="1" dirty="0" err="1">
                <a:solidFill>
                  <a:srgbClr val="C00000"/>
                </a:solidFill>
              </a:rPr>
              <a:t>Manifold</a:t>
            </a:r>
            <a:r>
              <a:rPr lang="tr-TR" sz="2000" b="1" dirty="0">
                <a:solidFill>
                  <a:srgbClr val="C00000"/>
                </a:solidFill>
              </a:rPr>
              <a:t> Boru Çapı  </a:t>
            </a:r>
            <a:endParaRPr lang="tr-TR" sz="2000" b="1" baseline="-25000" dirty="0">
              <a:solidFill>
                <a:srgbClr val="C00000"/>
              </a:solidFill>
            </a:endParaRPr>
          </a:p>
        </p:txBody>
      </p:sp>
      <p:sp>
        <p:nvSpPr>
          <p:cNvPr id="24" name="23 Dikdörtgen"/>
          <p:cNvSpPr/>
          <p:nvPr/>
        </p:nvSpPr>
        <p:spPr>
          <a:xfrm>
            <a:off x="683568" y="1484784"/>
            <a:ext cx="8136904" cy="400110"/>
          </a:xfrm>
          <a:prstGeom prst="rect">
            <a:avLst/>
          </a:prstGeom>
        </p:spPr>
        <p:txBody>
          <a:bodyPr wrap="square">
            <a:spAutoFit/>
          </a:bodyPr>
          <a:lstStyle/>
          <a:p>
            <a:r>
              <a:rPr lang="tr-TR" sz="2000" b="1" dirty="0"/>
              <a:t>c) </a:t>
            </a:r>
            <a:r>
              <a:rPr lang="tr-TR" sz="2000" b="1" dirty="0" err="1"/>
              <a:t>Manifold</a:t>
            </a:r>
            <a:r>
              <a:rPr lang="tr-TR" sz="2000" b="1" dirty="0"/>
              <a:t> debisi, </a:t>
            </a:r>
            <a:r>
              <a:rPr lang="tr-TR" sz="2000" b="1" dirty="0" err="1"/>
              <a:t>Q</a:t>
            </a:r>
            <a:r>
              <a:rPr lang="tr-TR" sz="2000" b="1" baseline="-25000" dirty="0" err="1"/>
              <a:t>m</a:t>
            </a:r>
            <a:r>
              <a:rPr lang="tr-TR" sz="2000" b="1" dirty="0"/>
              <a:t> </a:t>
            </a:r>
            <a:endParaRPr lang="tr-TR" sz="2000" b="1" baseline="-25000" dirty="0"/>
          </a:p>
        </p:txBody>
      </p:sp>
      <p:sp>
        <p:nvSpPr>
          <p:cNvPr id="25" name="24 Dikdörtgen"/>
          <p:cNvSpPr/>
          <p:nvPr/>
        </p:nvSpPr>
        <p:spPr>
          <a:xfrm>
            <a:off x="467544" y="1988840"/>
            <a:ext cx="8676456" cy="430887"/>
          </a:xfrm>
          <a:prstGeom prst="rect">
            <a:avLst/>
          </a:prstGeom>
        </p:spPr>
        <p:txBody>
          <a:bodyPr wrap="square">
            <a:spAutoFit/>
          </a:bodyPr>
          <a:lstStyle/>
          <a:p>
            <a:pPr marL="457200" lvl="0" indent="-457200" algn="just" eaLnBrk="0" fontAlgn="base" hangingPunct="0">
              <a:spcBef>
                <a:spcPct val="0"/>
              </a:spcBef>
              <a:spcAft>
                <a:spcPct val="0"/>
              </a:spcAft>
            </a:pPr>
            <a:r>
              <a:rPr lang="tr-TR" sz="2200" dirty="0" err="1">
                <a:ea typeface="Times New Roman" pitchFamily="18" charset="0"/>
                <a:cs typeface="Arial" pitchFamily="34" charset="0"/>
              </a:rPr>
              <a:t>Q</a:t>
            </a:r>
            <a:r>
              <a:rPr lang="tr-TR" sz="2200" baseline="-25000" dirty="0" err="1">
                <a:ea typeface="Times New Roman" pitchFamily="18" charset="0"/>
                <a:cs typeface="Arial" pitchFamily="34" charset="0"/>
              </a:rPr>
              <a:t>m</a:t>
            </a:r>
            <a:r>
              <a:rPr lang="tr-TR" sz="2200" baseline="-25000" dirty="0">
                <a:ea typeface="Times New Roman" pitchFamily="18" charset="0"/>
                <a:cs typeface="Arial" pitchFamily="34" charset="0"/>
              </a:rPr>
              <a:t> </a:t>
            </a:r>
            <a:r>
              <a:rPr lang="tr-TR" sz="2200" dirty="0">
                <a:ea typeface="Times New Roman" pitchFamily="18" charset="0"/>
                <a:cs typeface="Arial" pitchFamily="34" charset="0"/>
              </a:rPr>
              <a:t>= </a:t>
            </a:r>
            <a:r>
              <a:rPr lang="tr-TR" sz="2200" dirty="0" err="1">
                <a:ea typeface="Times New Roman" pitchFamily="18" charset="0"/>
                <a:cs typeface="Arial" pitchFamily="34" charset="0"/>
              </a:rPr>
              <a:t>n</a:t>
            </a:r>
            <a:r>
              <a:rPr lang="tr-TR" sz="2200" baseline="-25000" dirty="0" err="1">
                <a:ea typeface="Times New Roman" pitchFamily="18" charset="0"/>
                <a:cs typeface="Arial" pitchFamily="34" charset="0"/>
              </a:rPr>
              <a:t>l</a:t>
            </a:r>
            <a:r>
              <a:rPr lang="tr-TR" sz="2200" dirty="0">
                <a:ea typeface="Times New Roman" pitchFamily="18" charset="0"/>
                <a:cs typeface="Arial" pitchFamily="34" charset="0"/>
              </a:rPr>
              <a:t> * </a:t>
            </a:r>
            <a:r>
              <a:rPr lang="tr-TR" sz="2200" dirty="0" err="1">
                <a:ea typeface="Times New Roman" pitchFamily="18" charset="0"/>
                <a:cs typeface="Arial" pitchFamily="34" charset="0"/>
              </a:rPr>
              <a:t>Q</a:t>
            </a:r>
            <a:r>
              <a:rPr lang="tr-TR" sz="2200" baseline="-25000" dirty="0" err="1">
                <a:ea typeface="Times New Roman" pitchFamily="18" charset="0"/>
                <a:cs typeface="Arial" pitchFamily="34" charset="0"/>
              </a:rPr>
              <a:t>l</a:t>
            </a:r>
            <a:r>
              <a:rPr lang="tr-TR" sz="2200" dirty="0">
                <a:ea typeface="Times New Roman" pitchFamily="18" charset="0"/>
                <a:cs typeface="Arial" pitchFamily="34" charset="0"/>
              </a:rPr>
              <a:t> /3600 = 52* 216/3600 = 3.1 L/s &gt; 2L/s uygun değildir. </a:t>
            </a:r>
          </a:p>
        </p:txBody>
      </p:sp>
      <p:sp>
        <p:nvSpPr>
          <p:cNvPr id="15" name="14 Dikdörtgen"/>
          <p:cNvSpPr/>
          <p:nvPr/>
        </p:nvSpPr>
        <p:spPr>
          <a:xfrm>
            <a:off x="395536" y="2780928"/>
            <a:ext cx="8208912" cy="3508653"/>
          </a:xfrm>
          <a:prstGeom prst="rect">
            <a:avLst/>
          </a:prstGeom>
        </p:spPr>
        <p:txBody>
          <a:bodyPr wrap="square">
            <a:spAutoFit/>
          </a:bodyPr>
          <a:lstStyle/>
          <a:p>
            <a:pPr marL="457200" lvl="0" indent="-457200" algn="just" eaLnBrk="0" fontAlgn="base" hangingPunct="0">
              <a:spcBef>
                <a:spcPct val="0"/>
              </a:spcBef>
              <a:spcAft>
                <a:spcPct val="0"/>
              </a:spcAft>
            </a:pPr>
            <a:r>
              <a:rPr lang="tr-TR" dirty="0">
                <a:ea typeface="Times New Roman" pitchFamily="18" charset="0"/>
                <a:cs typeface="Arial" pitchFamily="34" charset="0"/>
              </a:rPr>
              <a:t>              Bu durumda 24 -15 = 9 saatte pınar debisi olan 2 L/s’ in depolanması amacıyla bir su deposu yapılmalıdır. </a:t>
            </a:r>
          </a:p>
          <a:p>
            <a:pPr marL="457200" lvl="0" indent="-457200" algn="just" eaLnBrk="0" fontAlgn="base" hangingPunct="0">
              <a:spcBef>
                <a:spcPct val="0"/>
              </a:spcBef>
              <a:spcAft>
                <a:spcPct val="0"/>
              </a:spcAft>
            </a:pPr>
            <a:endParaRPr lang="tr-TR" dirty="0">
              <a:ea typeface="Times New Roman" pitchFamily="18" charset="0"/>
              <a:cs typeface="Arial" pitchFamily="34" charset="0"/>
            </a:endParaRPr>
          </a:p>
          <a:p>
            <a:pPr marL="457200" lvl="0" indent="-457200" algn="just" eaLnBrk="0" fontAlgn="base" hangingPunct="0">
              <a:spcBef>
                <a:spcPct val="0"/>
              </a:spcBef>
              <a:spcAft>
                <a:spcPct val="0"/>
              </a:spcAft>
            </a:pPr>
            <a:r>
              <a:rPr lang="tr-TR" dirty="0">
                <a:ea typeface="Times New Roman" pitchFamily="18" charset="0"/>
                <a:cs typeface="Arial" pitchFamily="34" charset="0"/>
              </a:rPr>
              <a:t>               Depo hacmi : V  = 2 * 9* 3600 = 64800 L= 64.8 m</a:t>
            </a:r>
            <a:r>
              <a:rPr lang="tr-TR" baseline="30000" dirty="0">
                <a:ea typeface="Times New Roman" pitchFamily="18" charset="0"/>
                <a:cs typeface="Arial" pitchFamily="34" charset="0"/>
              </a:rPr>
              <a:t>3</a:t>
            </a:r>
            <a:r>
              <a:rPr lang="tr-TR" dirty="0">
                <a:ea typeface="Times New Roman" pitchFamily="18" charset="0"/>
                <a:cs typeface="Arial" pitchFamily="34" charset="0"/>
              </a:rPr>
              <a:t> </a:t>
            </a:r>
            <a:r>
              <a:rPr lang="tr-TR" dirty="0">
                <a:ea typeface="Times New Roman" pitchFamily="18" charset="0"/>
                <a:cs typeface="Arial" pitchFamily="34" charset="0"/>
                <a:sym typeface="Symbol"/>
              </a:rPr>
              <a:t> 65 m</a:t>
            </a:r>
            <a:r>
              <a:rPr lang="tr-TR" baseline="30000" dirty="0">
                <a:ea typeface="Times New Roman" pitchFamily="18" charset="0"/>
                <a:cs typeface="Arial" pitchFamily="34" charset="0"/>
                <a:sym typeface="Symbol"/>
              </a:rPr>
              <a:t>3 </a:t>
            </a:r>
            <a:r>
              <a:rPr lang="tr-TR" dirty="0">
                <a:ea typeface="Times New Roman" pitchFamily="18" charset="0"/>
                <a:cs typeface="Arial" pitchFamily="34" charset="0"/>
                <a:sym typeface="Symbol"/>
              </a:rPr>
              <a:t>olacaktır. </a:t>
            </a:r>
          </a:p>
          <a:p>
            <a:pPr marL="457200" lvl="0" indent="-457200" algn="just" eaLnBrk="0" fontAlgn="base" hangingPunct="0">
              <a:spcBef>
                <a:spcPct val="0"/>
              </a:spcBef>
              <a:spcAft>
                <a:spcPct val="0"/>
              </a:spcAft>
            </a:pPr>
            <a:r>
              <a:rPr lang="tr-TR" dirty="0">
                <a:ea typeface="Times New Roman" pitchFamily="18" charset="0"/>
                <a:cs typeface="Arial" pitchFamily="34" charset="0"/>
                <a:sym typeface="Symbol"/>
              </a:rPr>
              <a:t>Depoyu 15 saatte boşaltacak debi </a:t>
            </a:r>
          </a:p>
          <a:p>
            <a:pPr marL="457200" lvl="0" indent="-457200" algn="just" eaLnBrk="0" fontAlgn="base" hangingPunct="0">
              <a:spcBef>
                <a:spcPct val="0"/>
              </a:spcBef>
              <a:spcAft>
                <a:spcPct val="0"/>
              </a:spcAft>
            </a:pPr>
            <a:endParaRPr lang="tr-TR" dirty="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dirty="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dirty="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dirty="0">
              <a:ea typeface="Times New Roman" pitchFamily="18" charset="0"/>
              <a:cs typeface="Arial" pitchFamily="34" charset="0"/>
              <a:sym typeface="Symbol"/>
            </a:endParaRPr>
          </a:p>
          <a:p>
            <a:pPr marL="457200" lvl="0" indent="-457200" algn="just" eaLnBrk="0" fontAlgn="base" hangingPunct="0">
              <a:spcBef>
                <a:spcPct val="0"/>
              </a:spcBef>
              <a:spcAft>
                <a:spcPct val="0"/>
              </a:spcAft>
            </a:pPr>
            <a:r>
              <a:rPr lang="tr-TR" dirty="0">
                <a:ea typeface="Times New Roman" pitchFamily="18" charset="0"/>
                <a:cs typeface="Arial" pitchFamily="34" charset="0"/>
                <a:sym typeface="Symbol"/>
              </a:rPr>
              <a:t>             Bu koşulda 15 saat için elde edilen debi : Q = 2+1.2 = 3.2 L/s &gt; 3.1 L/s olduğundan uygundur. </a:t>
            </a:r>
          </a:p>
          <a:p>
            <a:pPr marL="457200" lvl="0" indent="-457200" algn="just" eaLnBrk="0" fontAlgn="base" hangingPunct="0">
              <a:spcBef>
                <a:spcPct val="0"/>
              </a:spcBef>
              <a:spcAft>
                <a:spcPct val="0"/>
              </a:spcAft>
            </a:pPr>
            <a:endParaRPr lang="tr-TR" baseline="30000" dirty="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baseline="30000" dirty="0">
              <a:ea typeface="Times New Roman" pitchFamily="18" charset="0"/>
              <a:cs typeface="Arial" pitchFamily="34" charset="0"/>
            </a:endParaRPr>
          </a:p>
        </p:txBody>
      </p:sp>
      <p:graphicFrame>
        <p:nvGraphicFramePr>
          <p:cNvPr id="23" name="Object 3"/>
          <p:cNvGraphicFramePr>
            <a:graphicFrameLocks noChangeAspect="1"/>
          </p:cNvGraphicFramePr>
          <p:nvPr/>
        </p:nvGraphicFramePr>
        <p:xfrm>
          <a:off x="1763688" y="4293096"/>
          <a:ext cx="3362325" cy="703262"/>
        </p:xfrm>
        <a:graphic>
          <a:graphicData uri="http://schemas.openxmlformats.org/presentationml/2006/ole">
            <mc:AlternateContent xmlns:mc="http://schemas.openxmlformats.org/markup-compatibility/2006">
              <mc:Choice xmlns:v="urn:schemas-microsoft-com:vml" Requires="v">
                <p:oleObj name="Denklem" r:id="rId2" imgW="1777680" imgH="393480" progId="Equation.3">
                  <p:embed/>
                </p:oleObj>
              </mc:Choice>
              <mc:Fallback>
                <p:oleObj name="Denklem" r:id="rId2" imgW="1777680" imgH="393480" progId="Equation.3">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293096"/>
                        <a:ext cx="3362325"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79613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395536" y="980728"/>
            <a:ext cx="8136904" cy="400110"/>
          </a:xfrm>
          <a:prstGeom prst="rect">
            <a:avLst/>
          </a:prstGeom>
        </p:spPr>
        <p:txBody>
          <a:bodyPr wrap="square">
            <a:spAutoFit/>
          </a:bodyPr>
          <a:lstStyle/>
          <a:p>
            <a:r>
              <a:rPr lang="tr-TR" sz="2000" b="1" dirty="0">
                <a:solidFill>
                  <a:srgbClr val="C00000"/>
                </a:solidFill>
              </a:rPr>
              <a:t>6. AŞAMA :  </a:t>
            </a:r>
            <a:r>
              <a:rPr lang="tr-TR" sz="2000" b="1" dirty="0" err="1">
                <a:solidFill>
                  <a:srgbClr val="C00000"/>
                </a:solidFill>
              </a:rPr>
              <a:t>Manifold</a:t>
            </a:r>
            <a:r>
              <a:rPr lang="tr-TR" sz="2000" b="1" dirty="0">
                <a:solidFill>
                  <a:srgbClr val="C00000"/>
                </a:solidFill>
              </a:rPr>
              <a:t> Boru Çapı  </a:t>
            </a:r>
            <a:endParaRPr lang="tr-TR" sz="2000" b="1" baseline="-25000" dirty="0">
              <a:solidFill>
                <a:srgbClr val="C00000"/>
              </a:solidFill>
            </a:endParaRPr>
          </a:p>
        </p:txBody>
      </p:sp>
      <p:sp>
        <p:nvSpPr>
          <p:cNvPr id="14" name="13 Dikdörtgen"/>
          <p:cNvSpPr/>
          <p:nvPr/>
        </p:nvSpPr>
        <p:spPr>
          <a:xfrm>
            <a:off x="1007096" y="1772816"/>
            <a:ext cx="8136904" cy="400110"/>
          </a:xfrm>
          <a:prstGeom prst="rect">
            <a:avLst/>
          </a:prstGeom>
        </p:spPr>
        <p:txBody>
          <a:bodyPr wrap="square">
            <a:spAutoFit/>
          </a:bodyPr>
          <a:lstStyle/>
          <a:p>
            <a:r>
              <a:rPr lang="tr-TR" sz="2000" b="1" dirty="0"/>
              <a:t>d) </a:t>
            </a:r>
            <a:r>
              <a:rPr lang="tr-TR" sz="2000" b="1" dirty="0" err="1"/>
              <a:t>Manifold</a:t>
            </a:r>
            <a:r>
              <a:rPr lang="tr-TR" sz="2000" b="1" dirty="0"/>
              <a:t> eğimi, </a:t>
            </a:r>
            <a:r>
              <a:rPr lang="tr-TR" sz="2000" dirty="0" err="1">
                <a:cs typeface="Arial" pitchFamily="34" charset="0"/>
              </a:rPr>
              <a:t>S</a:t>
            </a:r>
            <a:r>
              <a:rPr lang="tr-TR" sz="2000" baseline="-25000" dirty="0" err="1">
                <a:cs typeface="Arial" pitchFamily="34" charset="0"/>
              </a:rPr>
              <a:t>m</a:t>
            </a:r>
            <a:r>
              <a:rPr lang="tr-TR" sz="2000" b="1" dirty="0"/>
              <a:t> </a:t>
            </a:r>
            <a:endParaRPr lang="tr-TR" sz="2000" b="1" baseline="-25000" dirty="0"/>
          </a:p>
        </p:txBody>
      </p:sp>
      <p:sp>
        <p:nvSpPr>
          <p:cNvPr id="15" name="14 Dikdörtgen"/>
          <p:cNvSpPr/>
          <p:nvPr/>
        </p:nvSpPr>
        <p:spPr>
          <a:xfrm>
            <a:off x="1187624" y="2636912"/>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err="1">
                <a:ea typeface="Times New Roman" pitchFamily="18" charset="0"/>
                <a:cs typeface="Arial" pitchFamily="34" charset="0"/>
              </a:rPr>
              <a:t>S</a:t>
            </a:r>
            <a:r>
              <a:rPr lang="tr-TR" sz="2000" baseline="-25000" dirty="0" err="1">
                <a:ea typeface="Times New Roman" pitchFamily="18" charset="0"/>
                <a:cs typeface="Arial" pitchFamily="34" charset="0"/>
              </a:rPr>
              <a:t>m</a:t>
            </a:r>
            <a:r>
              <a:rPr lang="tr-TR" sz="2000" dirty="0">
                <a:ea typeface="Times New Roman" pitchFamily="18" charset="0"/>
                <a:cs typeface="Arial" pitchFamily="34" charset="0"/>
              </a:rPr>
              <a:t>= %3.2bayır aşağı  </a:t>
            </a:r>
          </a:p>
        </p:txBody>
      </p:sp>
      <p:sp>
        <p:nvSpPr>
          <p:cNvPr id="20" name="19 Dikdörtgen"/>
          <p:cNvSpPr/>
          <p:nvPr/>
        </p:nvSpPr>
        <p:spPr>
          <a:xfrm>
            <a:off x="1007096" y="3645024"/>
            <a:ext cx="8136904" cy="400110"/>
          </a:xfrm>
          <a:prstGeom prst="rect">
            <a:avLst/>
          </a:prstGeom>
        </p:spPr>
        <p:txBody>
          <a:bodyPr wrap="square">
            <a:spAutoFit/>
          </a:bodyPr>
          <a:lstStyle/>
          <a:p>
            <a:r>
              <a:rPr lang="tr-TR" sz="2000" b="1" dirty="0"/>
              <a:t>e) </a:t>
            </a:r>
            <a:r>
              <a:rPr lang="tr-TR" sz="2000" b="1" dirty="0" err="1"/>
              <a:t>L</a:t>
            </a:r>
            <a:r>
              <a:rPr lang="tr-TR" sz="2000" b="1" baseline="-25000" dirty="0" err="1"/>
              <a:t>m</a:t>
            </a:r>
            <a:r>
              <a:rPr lang="tr-TR" sz="2000" b="1" dirty="0"/>
              <a:t>/</a:t>
            </a:r>
            <a:r>
              <a:rPr lang="tr-TR" sz="2000" b="1" dirty="0" err="1"/>
              <a:t>ho</a:t>
            </a:r>
            <a:r>
              <a:rPr lang="tr-TR" sz="2000" b="1" dirty="0"/>
              <a:t> boyutsuz parametresi </a:t>
            </a:r>
            <a:endParaRPr lang="tr-TR" sz="2000" b="1" baseline="-25000" dirty="0"/>
          </a:p>
        </p:txBody>
      </p:sp>
      <p:graphicFrame>
        <p:nvGraphicFramePr>
          <p:cNvPr id="23" name="Object 3"/>
          <p:cNvGraphicFramePr>
            <a:graphicFrameLocks noChangeAspect="1"/>
          </p:cNvGraphicFramePr>
          <p:nvPr/>
        </p:nvGraphicFramePr>
        <p:xfrm>
          <a:off x="1212850" y="4437063"/>
          <a:ext cx="2136775" cy="769937"/>
        </p:xfrm>
        <a:graphic>
          <a:graphicData uri="http://schemas.openxmlformats.org/presentationml/2006/ole">
            <mc:AlternateContent xmlns:mc="http://schemas.openxmlformats.org/markup-compatibility/2006">
              <mc:Choice xmlns:v="urn:schemas-microsoft-com:vml" Requires="v">
                <p:oleObj name="Denklem" r:id="rId2" imgW="1130040" imgH="431640" progId="Equation.3">
                  <p:embed/>
                </p:oleObj>
              </mc:Choice>
              <mc:Fallback>
                <p:oleObj name="Denklem" r:id="rId2" imgW="1130040" imgH="4316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4437063"/>
                        <a:ext cx="2136775"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cstate="print"/>
          <a:srcRect/>
          <a:stretch>
            <a:fillRect/>
          </a:stretch>
        </p:blipFill>
        <p:spPr bwMode="auto">
          <a:xfrm>
            <a:off x="611560" y="809550"/>
            <a:ext cx="8064896" cy="593181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1484784"/>
            <a:ext cx="8136904" cy="400110"/>
          </a:xfrm>
          <a:prstGeom prst="rect">
            <a:avLst/>
          </a:prstGeom>
        </p:spPr>
        <p:txBody>
          <a:bodyPr wrap="square">
            <a:spAutoFit/>
          </a:bodyPr>
          <a:lstStyle/>
          <a:p>
            <a:r>
              <a:rPr lang="tr-TR" sz="2000" b="1" dirty="0"/>
              <a:t>f) </a:t>
            </a:r>
            <a:r>
              <a:rPr lang="tr-TR" sz="2000" b="1" dirty="0" err="1"/>
              <a:t>Manifold</a:t>
            </a:r>
            <a:r>
              <a:rPr lang="tr-TR" sz="2000" b="1" dirty="0"/>
              <a:t>  boru çapı </a:t>
            </a:r>
            <a:endParaRPr lang="tr-TR" sz="2000" b="1" baseline="-25000" dirty="0"/>
          </a:p>
        </p:txBody>
      </p:sp>
      <p:sp>
        <p:nvSpPr>
          <p:cNvPr id="3" name="2 Dikdörtgen"/>
          <p:cNvSpPr/>
          <p:nvPr/>
        </p:nvSpPr>
        <p:spPr>
          <a:xfrm>
            <a:off x="251520" y="2420888"/>
            <a:ext cx="2160240" cy="1569660"/>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a:ea typeface="Times New Roman" pitchFamily="18" charset="0"/>
                <a:cs typeface="Arial" pitchFamily="34" charset="0"/>
              </a:rPr>
              <a:t>Q</a:t>
            </a:r>
            <a:r>
              <a:rPr lang="tr-TR" sz="2400" baseline="-25000" dirty="0" err="1">
                <a:ea typeface="Times New Roman" pitchFamily="18" charset="0"/>
                <a:cs typeface="Arial" pitchFamily="34" charset="0"/>
              </a:rPr>
              <a:t>m</a:t>
            </a:r>
            <a:r>
              <a:rPr lang="tr-TR" sz="2400" baseline="-25000" dirty="0">
                <a:ea typeface="Times New Roman" pitchFamily="18" charset="0"/>
                <a:cs typeface="Arial" pitchFamily="34" charset="0"/>
              </a:rPr>
              <a:t> </a:t>
            </a:r>
            <a:r>
              <a:rPr lang="tr-TR" sz="2400" dirty="0">
                <a:ea typeface="Times New Roman" pitchFamily="18" charset="0"/>
                <a:cs typeface="Arial" pitchFamily="34" charset="0"/>
              </a:rPr>
              <a:t>=  3.1 L/s</a:t>
            </a:r>
          </a:p>
          <a:p>
            <a:pPr marL="457200" lvl="0" indent="-457200" algn="just" eaLnBrk="0" fontAlgn="base" hangingPunct="0">
              <a:spcBef>
                <a:spcPct val="0"/>
              </a:spcBef>
              <a:spcAft>
                <a:spcPct val="0"/>
              </a:spcAft>
            </a:pPr>
            <a:r>
              <a:rPr lang="tr-TR" sz="2400" dirty="0" err="1"/>
              <a:t>L</a:t>
            </a:r>
            <a:r>
              <a:rPr lang="tr-TR" sz="2400" baseline="-25000" dirty="0" err="1"/>
              <a:t>m</a:t>
            </a:r>
            <a:r>
              <a:rPr lang="tr-TR" sz="2400" dirty="0"/>
              <a:t>/</a:t>
            </a:r>
            <a:r>
              <a:rPr lang="tr-TR" sz="2400" dirty="0" err="1"/>
              <a:t>H</a:t>
            </a:r>
            <a:r>
              <a:rPr lang="tr-TR" sz="2400" baseline="-25000" dirty="0" err="1"/>
              <a:t>l</a:t>
            </a:r>
            <a:r>
              <a:rPr lang="tr-TR" sz="2400" dirty="0"/>
              <a:t> = 6.3</a:t>
            </a:r>
          </a:p>
          <a:p>
            <a:pPr marL="457200" lvl="0" indent="-457200" algn="just" eaLnBrk="0" fontAlgn="base" hangingPunct="0">
              <a:spcBef>
                <a:spcPct val="0"/>
              </a:spcBef>
              <a:spcAft>
                <a:spcPct val="0"/>
              </a:spcAft>
            </a:pPr>
            <a:r>
              <a:rPr lang="tr-TR" sz="2400" dirty="0" err="1">
                <a:ea typeface="Times New Roman" pitchFamily="18" charset="0"/>
                <a:cs typeface="Arial" pitchFamily="34" charset="0"/>
              </a:rPr>
              <a:t>S</a:t>
            </a:r>
            <a:r>
              <a:rPr lang="tr-TR" sz="2400" baseline="-25000" dirty="0" err="1">
                <a:ea typeface="Times New Roman" pitchFamily="18" charset="0"/>
                <a:cs typeface="Arial" pitchFamily="34" charset="0"/>
              </a:rPr>
              <a:t>m</a:t>
            </a:r>
            <a:r>
              <a:rPr lang="tr-TR" sz="2400" baseline="-25000" dirty="0">
                <a:ea typeface="Times New Roman" pitchFamily="18" charset="0"/>
                <a:cs typeface="Arial" pitchFamily="34" charset="0"/>
              </a:rPr>
              <a:t> </a:t>
            </a:r>
            <a:r>
              <a:rPr lang="tr-TR" sz="2400" dirty="0">
                <a:ea typeface="Times New Roman" pitchFamily="18" charset="0"/>
                <a:cs typeface="Arial" pitchFamily="34" charset="0"/>
              </a:rPr>
              <a:t>= % 3.2</a:t>
            </a:r>
          </a:p>
          <a:p>
            <a:pPr marL="457200" lvl="0" indent="-457200" algn="just" eaLnBrk="0" fontAlgn="base" hangingPunct="0">
              <a:spcBef>
                <a:spcPct val="0"/>
              </a:spcBef>
              <a:spcAft>
                <a:spcPct val="0"/>
              </a:spcAft>
            </a:pPr>
            <a:r>
              <a:rPr lang="tr-TR" sz="2400" dirty="0">
                <a:ea typeface="Times New Roman" pitchFamily="18" charset="0"/>
                <a:cs typeface="Arial" pitchFamily="34" charset="0"/>
              </a:rPr>
              <a:t> </a:t>
            </a:r>
          </a:p>
        </p:txBody>
      </p:sp>
      <p:sp>
        <p:nvSpPr>
          <p:cNvPr id="4" name="3 Dikdörtgen"/>
          <p:cNvSpPr/>
          <p:nvPr/>
        </p:nvSpPr>
        <p:spPr>
          <a:xfrm>
            <a:off x="2123728" y="2924944"/>
            <a:ext cx="6804248" cy="384721"/>
          </a:xfrm>
          <a:prstGeom prst="rect">
            <a:avLst/>
          </a:prstGeom>
        </p:spPr>
        <p:txBody>
          <a:bodyPr wrap="square">
            <a:spAutoFit/>
          </a:bodyPr>
          <a:lstStyle/>
          <a:p>
            <a:pPr marL="457200" lvl="0" indent="-457200" algn="just" eaLnBrk="0" fontAlgn="base" hangingPunct="0">
              <a:spcBef>
                <a:spcPct val="0"/>
              </a:spcBef>
              <a:spcAft>
                <a:spcPct val="0"/>
              </a:spcAft>
            </a:pPr>
            <a:r>
              <a:rPr lang="tr-TR" sz="1900" dirty="0">
                <a:ea typeface="Times New Roman" pitchFamily="18" charset="0"/>
                <a:cs typeface="Arial" pitchFamily="34" charset="0"/>
              </a:rPr>
              <a:t>Şekil 4.24  </a:t>
            </a:r>
            <a:r>
              <a:rPr lang="tr-TR" sz="1900" dirty="0">
                <a:latin typeface="Symbol" pitchFamily="18" charset="2"/>
                <a:ea typeface="Times New Roman" pitchFamily="18" charset="0"/>
                <a:cs typeface="Arial" pitchFamily="34" charset="0"/>
              </a:rPr>
              <a:t>f</a:t>
            </a:r>
            <a:r>
              <a:rPr lang="tr-TR" sz="1900" dirty="0">
                <a:ea typeface="Times New Roman" pitchFamily="18" charset="0"/>
                <a:cs typeface="Arial" pitchFamily="34" charset="0"/>
              </a:rPr>
              <a:t> 63  </a:t>
            </a:r>
            <a:r>
              <a:rPr lang="tr-TR" sz="1900" dirty="0" err="1">
                <a:ea typeface="Times New Roman" pitchFamily="18" charset="0"/>
                <a:cs typeface="Arial" pitchFamily="34" charset="0"/>
              </a:rPr>
              <a:t>Cu</a:t>
            </a:r>
            <a:r>
              <a:rPr lang="tr-TR" sz="1900" dirty="0">
                <a:ea typeface="Times New Roman" pitchFamily="18" charset="0"/>
                <a:cs typeface="Arial" pitchFamily="34" charset="0"/>
              </a:rPr>
              <a:t> = % 98 &gt; 97.5    olduğundan uygun</a:t>
            </a:r>
          </a:p>
        </p:txBody>
      </p:sp>
      <p:sp>
        <p:nvSpPr>
          <p:cNvPr id="6"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7" name="6 Dikdörtgen"/>
          <p:cNvSpPr/>
          <p:nvPr/>
        </p:nvSpPr>
        <p:spPr>
          <a:xfrm>
            <a:off x="395536" y="980728"/>
            <a:ext cx="8136904" cy="400110"/>
          </a:xfrm>
          <a:prstGeom prst="rect">
            <a:avLst/>
          </a:prstGeom>
        </p:spPr>
        <p:txBody>
          <a:bodyPr wrap="square">
            <a:spAutoFit/>
          </a:bodyPr>
          <a:lstStyle/>
          <a:p>
            <a:r>
              <a:rPr lang="tr-TR" sz="2000" b="1" dirty="0">
                <a:solidFill>
                  <a:srgbClr val="C00000"/>
                </a:solidFill>
              </a:rPr>
              <a:t>6. AŞAMA :  </a:t>
            </a:r>
            <a:r>
              <a:rPr lang="tr-TR" sz="2000" b="1" dirty="0" err="1">
                <a:solidFill>
                  <a:srgbClr val="C00000"/>
                </a:solidFill>
              </a:rPr>
              <a:t>Manifold</a:t>
            </a:r>
            <a:r>
              <a:rPr lang="tr-TR" sz="2000" b="1" dirty="0">
                <a:solidFill>
                  <a:srgbClr val="C00000"/>
                </a:solidFill>
              </a:rPr>
              <a:t> Boru Çapı  </a:t>
            </a:r>
            <a:endParaRPr lang="tr-TR" sz="2000" b="1" baseline="-25000" dirty="0">
              <a:solidFill>
                <a:srgbClr val="C00000"/>
              </a:solidFill>
            </a:endParaRPr>
          </a:p>
        </p:txBody>
      </p:sp>
      <p:sp>
        <p:nvSpPr>
          <p:cNvPr id="675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7591" name="Object 7"/>
          <p:cNvGraphicFramePr>
            <a:graphicFrameLocks noChangeAspect="1"/>
          </p:cNvGraphicFramePr>
          <p:nvPr/>
        </p:nvGraphicFramePr>
        <p:xfrm>
          <a:off x="4211960" y="3789040"/>
          <a:ext cx="1152128" cy="720080"/>
        </p:xfrm>
        <a:graphic>
          <a:graphicData uri="http://schemas.openxmlformats.org/presentationml/2006/ole">
            <mc:AlternateContent xmlns:mc="http://schemas.openxmlformats.org/markup-compatibility/2006">
              <mc:Choice xmlns:v="urn:schemas-microsoft-com:vml" Requires="v">
                <p:oleObj name="Denklem" r:id="rId2" imgW="698400" imgH="431640" progId="Equation.3">
                  <p:embed/>
                </p:oleObj>
              </mc:Choice>
              <mc:Fallback>
                <p:oleObj name="Denklem" r:id="rId2" imgW="698400" imgH="431640" progId="Equation.3">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789040"/>
                        <a:ext cx="1152128"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20 Dikdörtgen"/>
          <p:cNvSpPr/>
          <p:nvPr/>
        </p:nvSpPr>
        <p:spPr>
          <a:xfrm>
            <a:off x="251520" y="5445224"/>
            <a:ext cx="8208912" cy="707886"/>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r>
              <a:rPr lang="tr-TR" sz="2000" dirty="0" err="1">
                <a:ea typeface="Times New Roman" pitchFamily="18" charset="0"/>
                <a:cs typeface="Arial" pitchFamily="34" charset="0"/>
              </a:rPr>
              <a:t>Manifold</a:t>
            </a:r>
            <a:r>
              <a:rPr lang="tr-TR" sz="2000" dirty="0">
                <a:ea typeface="Times New Roman" pitchFamily="18" charset="0"/>
                <a:cs typeface="Arial" pitchFamily="34" charset="0"/>
              </a:rPr>
              <a:t> boru çapı </a:t>
            </a:r>
            <a:r>
              <a:rPr lang="tr-TR" sz="2000" dirty="0">
                <a:latin typeface="Symbol" pitchFamily="18" charset="2"/>
                <a:ea typeface="Times New Roman" pitchFamily="18" charset="0"/>
                <a:cs typeface="Arial" pitchFamily="34" charset="0"/>
              </a:rPr>
              <a:t>f</a:t>
            </a:r>
            <a:r>
              <a:rPr lang="tr-TR" sz="2000" dirty="0">
                <a:ea typeface="Times New Roman" pitchFamily="18" charset="0"/>
                <a:cs typeface="Arial" pitchFamily="34" charset="0"/>
              </a:rPr>
              <a:t> 63 dış çaplı 6 </a:t>
            </a:r>
            <a:r>
              <a:rPr lang="tr-TR" sz="2000" dirty="0" err="1">
                <a:ea typeface="Times New Roman" pitchFamily="18" charset="0"/>
                <a:cs typeface="Arial" pitchFamily="34" charset="0"/>
              </a:rPr>
              <a:t>atm</a:t>
            </a:r>
            <a:r>
              <a:rPr lang="tr-TR" sz="2000" dirty="0">
                <a:ea typeface="Times New Roman" pitchFamily="18" charset="0"/>
                <a:cs typeface="Arial" pitchFamily="34" charset="0"/>
              </a:rPr>
              <a:t> işletme basıncına dayanıklı sert PVC borulardan oluşturulacaktır. </a:t>
            </a:r>
          </a:p>
        </p:txBody>
      </p:sp>
      <p:sp>
        <p:nvSpPr>
          <p:cNvPr id="12" name="11 Sağ Ayraç"/>
          <p:cNvSpPr/>
          <p:nvPr/>
        </p:nvSpPr>
        <p:spPr>
          <a:xfrm>
            <a:off x="1979712" y="2348880"/>
            <a:ext cx="216024"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89"/>
          <p:cNvPicPr>
            <a:picLocks noChangeAspect="1" noChangeArrowheads="1"/>
          </p:cNvPicPr>
          <p:nvPr/>
        </p:nvPicPr>
        <p:blipFill>
          <a:blip r:embed="rId2" cstate="print"/>
          <a:srcRect/>
          <a:stretch>
            <a:fillRect/>
          </a:stretch>
        </p:blipFill>
        <p:spPr bwMode="auto">
          <a:xfrm>
            <a:off x="0" y="0"/>
            <a:ext cx="9144000" cy="6336337"/>
          </a:xfrm>
          <a:prstGeom prst="rect">
            <a:avLst/>
          </a:prstGeom>
          <a:noFill/>
          <a:ln w="9525">
            <a:noFill/>
            <a:miter lim="800000"/>
            <a:headEnd/>
            <a:tailEnd/>
          </a:ln>
        </p:spPr>
      </p:pic>
      <p:cxnSp>
        <p:nvCxnSpPr>
          <p:cNvPr id="9" name="8 Düz Bağlayıcı"/>
          <p:cNvCxnSpPr/>
          <p:nvPr/>
        </p:nvCxnSpPr>
        <p:spPr>
          <a:xfrm>
            <a:off x="3275856" y="2780928"/>
            <a:ext cx="20882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3275856" y="2843056"/>
            <a:ext cx="0" cy="15389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8"/>
          <p:cNvSpPr>
            <a:spLocks noChangeArrowheads="1"/>
          </p:cNvSpPr>
          <p:nvPr/>
        </p:nvSpPr>
        <p:spPr bwMode="auto">
          <a:xfrm>
            <a:off x="1187624" y="6238268"/>
            <a:ext cx="77508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Arial" pitchFamily="34" charset="0"/>
                <a:cs typeface="Arial" pitchFamily="34" charset="0"/>
              </a:rPr>
              <a:t>Şekil 4.24. 63 mm dış çaplı 6 </a:t>
            </a:r>
            <a:r>
              <a:rPr kumimoji="0" lang="tr-TR" sz="1200" b="0" i="0" u="none" strike="noStrike" cap="none" normalizeH="0" baseline="0" dirty="0" err="1">
                <a:ln>
                  <a:noFill/>
                </a:ln>
                <a:solidFill>
                  <a:schemeClr val="tx1"/>
                </a:solidFill>
                <a:effectLst/>
                <a:latin typeface="Arial" pitchFamily="34" charset="0"/>
                <a:cs typeface="Arial" pitchFamily="34" charset="0"/>
              </a:rPr>
              <a:t>atm</a:t>
            </a:r>
            <a:r>
              <a:rPr kumimoji="0" lang="tr-TR" sz="1200" b="0" i="0" u="none" strike="noStrike" cap="none" normalizeH="0" baseline="0" dirty="0">
                <a:ln>
                  <a:noFill/>
                </a:ln>
                <a:solidFill>
                  <a:schemeClr val="tx1"/>
                </a:solidFill>
                <a:effectLst/>
                <a:latin typeface="Arial" pitchFamily="34" charset="0"/>
                <a:cs typeface="Arial" pitchFamily="34" charset="0"/>
              </a:rPr>
              <a:t> işletme basınçlı sert PVC </a:t>
            </a:r>
            <a:r>
              <a:rPr kumimoji="0" lang="tr-TR" sz="1200" b="0" i="0" u="none" strike="noStrike" cap="none" normalizeH="0" baseline="0" dirty="0" err="1">
                <a:ln>
                  <a:noFill/>
                </a:ln>
                <a:solidFill>
                  <a:schemeClr val="tx1"/>
                </a:solidFill>
                <a:effectLst/>
                <a:latin typeface="Arial" pitchFamily="34" charset="0"/>
                <a:cs typeface="Arial" pitchFamily="34" charset="0"/>
              </a:rPr>
              <a:t>manifold</a:t>
            </a:r>
            <a:r>
              <a:rPr kumimoji="0" lang="tr-TR" sz="1200" b="0" i="0" u="none" strike="noStrike" cap="none" normalizeH="0" baseline="0" dirty="0">
                <a:ln>
                  <a:noFill/>
                </a:ln>
                <a:solidFill>
                  <a:schemeClr val="tx1"/>
                </a:solidFill>
                <a:effectLst/>
                <a:latin typeface="Arial" pitchFamily="34" charset="0"/>
                <a:cs typeface="Arial" pitchFamily="34" charset="0"/>
              </a:rPr>
              <a:t> boru hatları için </a:t>
            </a:r>
            <a:r>
              <a:rPr kumimoji="0" lang="tr-TR" sz="1200" b="0" i="0" u="none" strike="noStrike" cap="none" normalizeH="0" baseline="0" dirty="0" err="1">
                <a:ln>
                  <a:noFill/>
                </a:ln>
                <a:solidFill>
                  <a:schemeClr val="tx1"/>
                </a:solidFill>
                <a:effectLst/>
                <a:latin typeface="Arial" pitchFamily="34" charset="0"/>
                <a:cs typeface="Arial" pitchFamily="34" charset="0"/>
              </a:rPr>
              <a:t>eşdağılım</a:t>
            </a:r>
            <a:r>
              <a:rPr kumimoji="0" lang="tr-TR" sz="1200" b="0" i="0" u="none" strike="noStrike" cap="none" normalizeH="0" baseline="0" dirty="0">
                <a:ln>
                  <a:noFill/>
                </a:ln>
                <a:solidFill>
                  <a:schemeClr val="tx1"/>
                </a:solidFill>
                <a:effectLst/>
                <a:latin typeface="Arial" pitchFamily="34" charset="0"/>
                <a:cs typeface="Arial" pitchFamily="34" charset="0"/>
              </a:rPr>
              <a:t> katsayısı grafiği</a:t>
            </a:r>
          </a:p>
        </p:txBody>
      </p:sp>
      <p:cxnSp>
        <p:nvCxnSpPr>
          <p:cNvPr id="12" name="11 Düz Bağlayıcı"/>
          <p:cNvCxnSpPr/>
          <p:nvPr/>
        </p:nvCxnSpPr>
        <p:spPr>
          <a:xfrm>
            <a:off x="4572000" y="3861048"/>
            <a:ext cx="36004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flipV="1">
            <a:off x="4932040" y="2420888"/>
            <a:ext cx="0" cy="14401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98072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467544" y="1124744"/>
            <a:ext cx="8136904" cy="400110"/>
          </a:xfrm>
          <a:prstGeom prst="rect">
            <a:avLst/>
          </a:prstGeom>
        </p:spPr>
        <p:txBody>
          <a:bodyPr wrap="square">
            <a:spAutoFit/>
          </a:bodyPr>
          <a:lstStyle/>
          <a:p>
            <a:r>
              <a:rPr lang="tr-TR" sz="2000" b="1" dirty="0">
                <a:solidFill>
                  <a:srgbClr val="C00000"/>
                </a:solidFill>
              </a:rPr>
              <a:t>6. AŞAMA :  </a:t>
            </a:r>
            <a:r>
              <a:rPr lang="tr-TR" sz="2000" b="1" dirty="0" err="1">
                <a:solidFill>
                  <a:srgbClr val="C00000"/>
                </a:solidFill>
              </a:rPr>
              <a:t>Manifold</a:t>
            </a:r>
            <a:r>
              <a:rPr lang="tr-TR" sz="2000" b="1" dirty="0">
                <a:solidFill>
                  <a:srgbClr val="C00000"/>
                </a:solidFill>
              </a:rPr>
              <a:t> Boru Çapı  </a:t>
            </a:r>
            <a:endParaRPr lang="tr-TR" sz="2000" b="1" baseline="-25000" dirty="0">
              <a:solidFill>
                <a:srgbClr val="C00000"/>
              </a:solidFill>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755576" y="1844824"/>
            <a:ext cx="8136904" cy="400110"/>
          </a:xfrm>
          <a:prstGeom prst="rect">
            <a:avLst/>
          </a:prstGeom>
        </p:spPr>
        <p:txBody>
          <a:bodyPr wrap="square">
            <a:spAutoFit/>
          </a:bodyPr>
          <a:lstStyle/>
          <a:p>
            <a:r>
              <a:rPr lang="tr-TR" sz="2000" b="1" dirty="0"/>
              <a:t>g) </a:t>
            </a:r>
            <a:r>
              <a:rPr lang="tr-TR" sz="2000" b="1" dirty="0" err="1"/>
              <a:t>Manifold</a:t>
            </a:r>
            <a:r>
              <a:rPr lang="tr-TR" sz="2000" b="1" dirty="0"/>
              <a:t>  boyunca oluşan yük kayıpları, </a:t>
            </a:r>
            <a:r>
              <a:rPr lang="tr-TR" sz="2000" b="1" dirty="0" err="1">
                <a:cs typeface="Arial" pitchFamily="34" charset="0"/>
              </a:rPr>
              <a:t>h</a:t>
            </a:r>
            <a:r>
              <a:rPr lang="tr-TR" sz="2000" b="1" baseline="-25000" dirty="0" err="1">
                <a:cs typeface="Arial" pitchFamily="34" charset="0"/>
              </a:rPr>
              <a:t>fm</a:t>
            </a:r>
            <a:r>
              <a:rPr lang="tr-TR" sz="2000" b="1" dirty="0"/>
              <a:t> </a:t>
            </a:r>
            <a:endParaRPr lang="tr-TR" sz="2000" b="1" baseline="-25000" dirty="0"/>
          </a:p>
        </p:txBody>
      </p:sp>
      <p:sp>
        <p:nvSpPr>
          <p:cNvPr id="22" name="21 Dikdörtgen"/>
          <p:cNvSpPr/>
          <p:nvPr/>
        </p:nvSpPr>
        <p:spPr>
          <a:xfrm>
            <a:off x="683568" y="3429000"/>
            <a:ext cx="8136904" cy="400110"/>
          </a:xfrm>
          <a:prstGeom prst="rect">
            <a:avLst/>
          </a:prstGeom>
        </p:spPr>
        <p:txBody>
          <a:bodyPr wrap="square">
            <a:spAutoFit/>
          </a:bodyPr>
          <a:lstStyle/>
          <a:p>
            <a:r>
              <a:rPr lang="tr-TR" sz="2000" b="1" dirty="0"/>
              <a:t>h) </a:t>
            </a:r>
            <a:r>
              <a:rPr lang="tr-TR" sz="2000" b="1" dirty="0" err="1"/>
              <a:t>Manifold</a:t>
            </a:r>
            <a:r>
              <a:rPr lang="tr-TR" sz="2000" b="1" dirty="0"/>
              <a:t> boyunca eğimden kaynaklanan yükseklik farkı, </a:t>
            </a:r>
            <a:r>
              <a:rPr lang="tr-TR" sz="2000" b="1" dirty="0" err="1"/>
              <a:t>h</a:t>
            </a:r>
            <a:r>
              <a:rPr lang="tr-TR" sz="2000" b="1" baseline="-25000" dirty="0" err="1"/>
              <a:t>gm</a:t>
            </a:r>
            <a:r>
              <a:rPr lang="tr-TR" sz="2000" b="1" dirty="0"/>
              <a:t>  </a:t>
            </a:r>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3" name="22 Dikdörtgen"/>
          <p:cNvSpPr/>
          <p:nvPr/>
        </p:nvSpPr>
        <p:spPr>
          <a:xfrm>
            <a:off x="2339752" y="2420888"/>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r>
              <a:rPr lang="tr-TR" sz="2000" dirty="0" err="1">
                <a:ea typeface="Times New Roman" pitchFamily="18" charset="0"/>
                <a:cs typeface="Arial" pitchFamily="34" charset="0"/>
              </a:rPr>
              <a:t>h</a:t>
            </a:r>
            <a:r>
              <a:rPr lang="tr-TR" sz="2000" baseline="-25000" dirty="0" err="1">
                <a:ea typeface="Times New Roman" pitchFamily="18" charset="0"/>
                <a:cs typeface="Arial" pitchFamily="34" charset="0"/>
              </a:rPr>
              <a:t>fm</a:t>
            </a:r>
            <a:r>
              <a:rPr lang="tr-TR" sz="2000" dirty="0">
                <a:ea typeface="Times New Roman" pitchFamily="18" charset="0"/>
                <a:cs typeface="Arial" pitchFamily="34" charset="0"/>
              </a:rPr>
              <a:t> = 0.06 *H </a:t>
            </a:r>
            <a:r>
              <a:rPr lang="tr-TR" sz="2000" baseline="-25000" dirty="0">
                <a:ea typeface="Times New Roman" pitchFamily="18" charset="0"/>
                <a:cs typeface="Arial" pitchFamily="34" charset="0"/>
              </a:rPr>
              <a:t>l </a:t>
            </a:r>
            <a:r>
              <a:rPr lang="tr-TR" sz="2000" dirty="0">
                <a:ea typeface="Times New Roman" pitchFamily="18" charset="0"/>
                <a:cs typeface="Arial" pitchFamily="34" charset="0"/>
              </a:rPr>
              <a:t>= 0.06 *10.37  =0.62  m</a:t>
            </a:r>
          </a:p>
        </p:txBody>
      </p:sp>
      <p:sp>
        <p:nvSpPr>
          <p:cNvPr id="24" name="23 Dikdörtgen"/>
          <p:cNvSpPr/>
          <p:nvPr/>
        </p:nvSpPr>
        <p:spPr>
          <a:xfrm>
            <a:off x="827584" y="4293096"/>
            <a:ext cx="61206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r>
              <a:rPr lang="tr-TR" sz="2000" dirty="0" err="1">
                <a:ea typeface="Times New Roman" pitchFamily="18" charset="0"/>
                <a:cs typeface="Arial" pitchFamily="34" charset="0"/>
              </a:rPr>
              <a:t>h</a:t>
            </a:r>
            <a:r>
              <a:rPr lang="tr-TR" sz="2000" baseline="-25000" dirty="0" err="1">
                <a:ea typeface="Times New Roman" pitchFamily="18" charset="0"/>
                <a:cs typeface="Arial" pitchFamily="34" charset="0"/>
              </a:rPr>
              <a:t>gm</a:t>
            </a:r>
            <a:r>
              <a:rPr lang="tr-TR" sz="2000" dirty="0">
                <a:ea typeface="Times New Roman" pitchFamily="18" charset="0"/>
                <a:cs typeface="Arial" pitchFamily="34" charset="0"/>
              </a:rPr>
              <a:t> = </a:t>
            </a:r>
            <a:r>
              <a:rPr lang="tr-TR" sz="2000" dirty="0" err="1">
                <a:ea typeface="Times New Roman" pitchFamily="18" charset="0"/>
                <a:cs typeface="Arial" pitchFamily="34" charset="0"/>
              </a:rPr>
              <a:t>S</a:t>
            </a:r>
            <a:r>
              <a:rPr lang="tr-TR" sz="2000" baseline="-25000" dirty="0" err="1">
                <a:ea typeface="Times New Roman" pitchFamily="18" charset="0"/>
                <a:cs typeface="Arial" pitchFamily="34" charset="0"/>
              </a:rPr>
              <a:t>m</a:t>
            </a:r>
            <a:r>
              <a:rPr lang="tr-TR" sz="2000" dirty="0">
                <a:ea typeface="Times New Roman" pitchFamily="18" charset="0"/>
                <a:cs typeface="Arial" pitchFamily="34" charset="0"/>
              </a:rPr>
              <a:t> *</a:t>
            </a:r>
            <a:r>
              <a:rPr lang="tr-TR" sz="2000" dirty="0" err="1">
                <a:ea typeface="Times New Roman" pitchFamily="18" charset="0"/>
                <a:cs typeface="Arial" pitchFamily="34" charset="0"/>
              </a:rPr>
              <a:t>L</a:t>
            </a:r>
            <a:r>
              <a:rPr lang="tr-TR" sz="2000" baseline="-25000" dirty="0" err="1">
                <a:ea typeface="Times New Roman" pitchFamily="18" charset="0"/>
                <a:cs typeface="Arial" pitchFamily="34" charset="0"/>
              </a:rPr>
              <a:t>m</a:t>
            </a:r>
            <a:r>
              <a:rPr lang="tr-TR" sz="2000" dirty="0">
                <a:ea typeface="Times New Roman" pitchFamily="18" charset="0"/>
                <a:cs typeface="Arial" pitchFamily="34" charset="0"/>
              </a:rPr>
              <a:t>= 0.032*65= 2.08 m (bayır aşağı)</a:t>
            </a:r>
          </a:p>
        </p:txBody>
      </p:sp>
      <p:graphicFrame>
        <p:nvGraphicFramePr>
          <p:cNvPr id="68611" name="Object 3"/>
          <p:cNvGraphicFramePr>
            <a:graphicFrameLocks noChangeAspect="1"/>
          </p:cNvGraphicFramePr>
          <p:nvPr/>
        </p:nvGraphicFramePr>
        <p:xfrm>
          <a:off x="827584" y="2420888"/>
          <a:ext cx="1319213" cy="698227"/>
        </p:xfrm>
        <a:graphic>
          <a:graphicData uri="http://schemas.openxmlformats.org/presentationml/2006/ole">
            <mc:AlternateContent xmlns:mc="http://schemas.openxmlformats.org/markup-compatibility/2006">
              <mc:Choice xmlns:v="urn:schemas-microsoft-com:vml" Requires="v">
                <p:oleObj name="Denklem" r:id="rId3" imgW="698400" imgH="431640" progId="Equation.3">
                  <p:embed/>
                </p:oleObj>
              </mc:Choice>
              <mc:Fallback>
                <p:oleObj name="Denklem" r:id="rId3" imgW="698400" imgH="431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420888"/>
                        <a:ext cx="1319213" cy="698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484784"/>
            <a:ext cx="8136904" cy="400110"/>
          </a:xfrm>
          <a:prstGeom prst="rect">
            <a:avLst/>
          </a:prstGeom>
        </p:spPr>
        <p:txBody>
          <a:bodyPr wrap="square">
            <a:spAutoFit/>
          </a:bodyPr>
          <a:lstStyle/>
          <a:p>
            <a:r>
              <a:rPr lang="tr-TR" sz="2000" b="1" dirty="0"/>
              <a:t>i) </a:t>
            </a:r>
            <a:r>
              <a:rPr lang="tr-TR" sz="2000" b="1" dirty="0" err="1"/>
              <a:t>E</a:t>
            </a:r>
            <a:r>
              <a:rPr lang="tr-TR" sz="2000" b="1" baseline="-25000" dirty="0" err="1"/>
              <a:t>o</a:t>
            </a:r>
            <a:r>
              <a:rPr lang="tr-TR" sz="2000" b="1" dirty="0"/>
              <a:t> ve </a:t>
            </a:r>
            <a:r>
              <a:rPr lang="tr-TR" sz="2000" b="1" dirty="0" err="1"/>
              <a:t>L</a:t>
            </a:r>
            <a:r>
              <a:rPr lang="tr-TR" sz="2000" b="1" baseline="-25000" dirty="0" err="1"/>
              <a:t>o</a:t>
            </a:r>
            <a:r>
              <a:rPr lang="tr-TR" sz="2000" b="1" dirty="0"/>
              <a:t> boyutsuz parametreleri </a:t>
            </a:r>
            <a:endParaRPr lang="tr-TR" sz="2000" b="1" baseline="-25000" dirty="0"/>
          </a:p>
        </p:txBody>
      </p:sp>
      <p:sp>
        <p:nvSpPr>
          <p:cNvPr id="3" name="2 Dikdörtgen"/>
          <p:cNvSpPr/>
          <p:nvPr/>
        </p:nvSpPr>
        <p:spPr>
          <a:xfrm>
            <a:off x="467544" y="908720"/>
            <a:ext cx="8136904" cy="400110"/>
          </a:xfrm>
          <a:prstGeom prst="rect">
            <a:avLst/>
          </a:prstGeom>
        </p:spPr>
        <p:txBody>
          <a:bodyPr wrap="square">
            <a:spAutoFit/>
          </a:bodyPr>
          <a:lstStyle/>
          <a:p>
            <a:r>
              <a:rPr lang="tr-TR" sz="2000" b="1" dirty="0">
                <a:solidFill>
                  <a:srgbClr val="C00000"/>
                </a:solidFill>
              </a:rPr>
              <a:t>6 AŞAMA :  </a:t>
            </a:r>
            <a:r>
              <a:rPr lang="tr-TR" sz="2000" b="1" dirty="0" err="1">
                <a:solidFill>
                  <a:srgbClr val="C00000"/>
                </a:solidFill>
              </a:rPr>
              <a:t>Manifold</a:t>
            </a:r>
            <a:r>
              <a:rPr lang="tr-TR" sz="2000" b="1" dirty="0">
                <a:solidFill>
                  <a:srgbClr val="C00000"/>
                </a:solidFill>
              </a:rPr>
              <a:t> Boru Çapı  </a:t>
            </a:r>
            <a:endParaRPr lang="tr-TR" sz="2000" b="1" baseline="-25000" dirty="0">
              <a:solidFill>
                <a:srgbClr val="C00000"/>
              </a:solidFill>
            </a:endParaRPr>
          </a:p>
        </p:txBody>
      </p:sp>
      <p:graphicFrame>
        <p:nvGraphicFramePr>
          <p:cNvPr id="4" name="3 Tablo"/>
          <p:cNvGraphicFramePr>
            <a:graphicFrameLocks noGrp="1"/>
          </p:cNvGraphicFramePr>
          <p:nvPr/>
        </p:nvGraphicFramePr>
        <p:xfrm>
          <a:off x="611560" y="2348880"/>
          <a:ext cx="6552728" cy="2880320"/>
        </p:xfrm>
        <a:graphic>
          <a:graphicData uri="http://schemas.openxmlformats.org/drawingml/2006/table">
            <a:tbl>
              <a:tblPr/>
              <a:tblGrid>
                <a:gridCol w="268829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848206">
                  <a:extLst>
                    <a:ext uri="{9D8B030D-6E8A-4147-A177-3AD203B41FA5}">
                      <a16:colId xmlns:a16="http://schemas.microsoft.com/office/drawing/2014/main" val="20002"/>
                    </a:ext>
                  </a:extLst>
                </a:gridCol>
              </a:tblGrid>
              <a:tr h="409825">
                <a:tc>
                  <a:txBody>
                    <a:bodyPr/>
                    <a:lstStyle/>
                    <a:p>
                      <a:pPr algn="ctr">
                        <a:spcAft>
                          <a:spcPts val="180"/>
                        </a:spcAft>
                        <a:tabLst>
                          <a:tab pos="-457200" algn="l"/>
                        </a:tabLst>
                      </a:pPr>
                      <a:r>
                        <a:rPr lang="tr-TR" sz="1100" spc="-15" dirty="0" err="1">
                          <a:latin typeface="Times New Roman"/>
                          <a:ea typeface="Times New Roman"/>
                          <a:cs typeface="Times New Roman"/>
                        </a:rPr>
                        <a:t>Lateral</a:t>
                      </a:r>
                      <a:r>
                        <a:rPr lang="tr-TR" sz="1100" spc="-15" dirty="0">
                          <a:latin typeface="Times New Roman"/>
                          <a:ea typeface="Times New Roman"/>
                          <a:cs typeface="Times New Roman"/>
                        </a:rPr>
                        <a:t> ya da </a:t>
                      </a:r>
                      <a:r>
                        <a:rPr lang="tr-TR" sz="1100" spc="-15" dirty="0" err="1">
                          <a:latin typeface="Times New Roman"/>
                          <a:ea typeface="Times New Roman"/>
                          <a:cs typeface="Times New Roman"/>
                        </a:rPr>
                        <a:t>manifold</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eğimi, S (%)</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100" spc="-15">
                          <a:latin typeface="Times New Roman"/>
                          <a:ea typeface="Times New Roman"/>
                          <a:cs typeface="Times New Roman"/>
                        </a:rPr>
                        <a:t>Boyutsuz yük kaybı</a:t>
                      </a:r>
                      <a:endParaRPr lang="tr-TR" sz="1200">
                        <a:latin typeface="Times New Roman"/>
                        <a:ea typeface="Times New Roman"/>
                        <a:cs typeface="Times New Roman"/>
                      </a:endParaRPr>
                    </a:p>
                    <a:p>
                      <a:pPr algn="ctr">
                        <a:spcAft>
                          <a:spcPts val="180"/>
                        </a:spcAft>
                        <a:tabLst>
                          <a:tab pos="-457200" algn="l"/>
                        </a:tabLst>
                      </a:pPr>
                      <a:r>
                        <a:rPr lang="tr-TR" sz="1100" spc="-15">
                          <a:latin typeface="Times New Roman"/>
                          <a:ea typeface="Times New Roman"/>
                          <a:cs typeface="Times New Roman"/>
                        </a:rPr>
                        <a:t>oranı, E</a:t>
                      </a:r>
                      <a:r>
                        <a:rPr lang="tr-TR" sz="1100" spc="-15" baseline="-25000">
                          <a:latin typeface="Times New Roman"/>
                          <a:ea typeface="Times New Roman"/>
                          <a:cs typeface="Times New Roman"/>
                        </a:rPr>
                        <a:t>o</a:t>
                      </a: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180"/>
                        </a:spcAft>
                        <a:tabLst>
                          <a:tab pos="-457200" algn="l"/>
                        </a:tabLst>
                      </a:pPr>
                      <a:r>
                        <a:rPr lang="tr-TR" sz="1100" b="0" kern="0" spc="-15">
                          <a:latin typeface="Calibri"/>
                          <a:ea typeface="Times New Roman"/>
                          <a:cs typeface="Times New Roman"/>
                        </a:rPr>
                        <a:t>Boyutsuz uzunluk</a:t>
                      </a:r>
                      <a:endParaRPr lang="tr-TR" sz="1100" b="1" kern="0">
                        <a:latin typeface="Calibri"/>
                        <a:ea typeface="Times New Roman"/>
                        <a:cs typeface="Times New Roman"/>
                      </a:endParaRPr>
                    </a:p>
                    <a:p>
                      <a:pPr algn="ctr">
                        <a:spcAft>
                          <a:spcPts val="180"/>
                        </a:spcAft>
                        <a:tabLst>
                          <a:tab pos="-457200" algn="l"/>
                        </a:tabLst>
                      </a:pPr>
                      <a:r>
                        <a:rPr lang="tr-TR" sz="1100" spc="-15">
                          <a:latin typeface="Times New Roman"/>
                          <a:ea typeface="Times New Roman"/>
                          <a:cs typeface="Times New Roman"/>
                        </a:rPr>
                        <a:t>oranı, L</a:t>
                      </a:r>
                      <a:r>
                        <a:rPr lang="tr-TR" sz="1100" spc="-15" baseline="-25000">
                          <a:latin typeface="Times New Roman"/>
                          <a:ea typeface="Times New Roman"/>
                          <a:cs typeface="Times New Roman"/>
                        </a:rPr>
                        <a:t>o</a:t>
                      </a: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70495">
                <a:tc>
                  <a:txBody>
                    <a:bodyPr/>
                    <a:lstStyle/>
                    <a:p>
                      <a:pPr algn="just">
                        <a:spcBef>
                          <a:spcPts val="600"/>
                        </a:spcBef>
                        <a:spcAft>
                          <a:spcPts val="180"/>
                        </a:spcAft>
                      </a:pPr>
                      <a:r>
                        <a:rPr lang="tr-TR" sz="1100" spc="-15" dirty="0">
                          <a:latin typeface="Times New Roman"/>
                          <a:ea typeface="Times New Roman"/>
                          <a:cs typeface="Times New Roman"/>
                        </a:rPr>
                        <a:t>0.00 (eğimsiz)   </a:t>
                      </a:r>
                      <a:endParaRPr lang="tr-TR" sz="1100" dirty="0">
                        <a:latin typeface="Times New Roman"/>
                        <a:ea typeface="Times New Roman"/>
                        <a:cs typeface="Times New Roman"/>
                      </a:endParaRPr>
                    </a:p>
                    <a:p>
                      <a:pPr algn="just">
                        <a:spcBef>
                          <a:spcPts val="600"/>
                        </a:spcBef>
                        <a:spcAft>
                          <a:spcPts val="180"/>
                        </a:spcAft>
                      </a:pPr>
                      <a:r>
                        <a:rPr lang="tr-TR" sz="1100" spc="-15" dirty="0">
                          <a:latin typeface="Times New Roman"/>
                          <a:ea typeface="Times New Roman"/>
                          <a:cs typeface="Times New Roman"/>
                        </a:rPr>
                        <a:t>0.25 (bayır aşağı eğim)</a:t>
                      </a:r>
                      <a:endParaRPr lang="tr-TR" sz="11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0.50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1.00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2.50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5.00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0.25 (bayır yukarı eğim)</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0.50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1.00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2.50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5.00     “        “        “</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100" spc="-15" dirty="0">
                          <a:latin typeface="Times New Roman"/>
                          <a:ea typeface="Times New Roman"/>
                          <a:cs typeface="Times New Roman"/>
                        </a:rPr>
                        <a:t>0.738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0.724</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0.705</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0.675</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0.636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0.510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0.748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0.760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0.780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0.807</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0.843</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100" spc="-15" dirty="0">
                          <a:latin typeface="Times New Roman"/>
                          <a:ea typeface="Times New Roman"/>
                          <a:cs typeface="Times New Roman"/>
                        </a:rPr>
                        <a:t>0.370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0.358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0.346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0.328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0.288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0.230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0.380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0.396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0.414</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0.436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0.468</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2465" name="Rectangle 1"/>
          <p:cNvSpPr>
            <a:spLocks noChangeArrowheads="1"/>
          </p:cNvSpPr>
          <p:nvPr/>
        </p:nvSpPr>
        <p:spPr bwMode="auto">
          <a:xfrm>
            <a:off x="683568" y="1988840"/>
            <a:ext cx="5622052" cy="284021"/>
          </a:xfrm>
          <a:prstGeom prst="rect">
            <a:avLst/>
          </a:prstGeom>
          <a:noFill/>
          <a:ln w="9525">
            <a:noFill/>
            <a:miter lim="800000"/>
            <a:headEnd/>
            <a:tailEnd/>
          </a:ln>
          <a:effectLst/>
        </p:spPr>
        <p:txBody>
          <a:bodyPr vert="horz" wrap="none" lIns="91440" tIns="76176" rIns="91440" bIns="2221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Çizelge 4.4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Lateral</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manifold</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boru hatları için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E</a:t>
            </a:r>
            <a:r>
              <a:rPr kumimoji="0" lang="tr-TR" sz="12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a:t>
            </a:r>
            <a:r>
              <a:rPr kumimoji="0" lang="tr-TR" sz="12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boyutsuz parametreleri</a:t>
            </a:r>
            <a:endParaRPr kumimoji="0" lang="tr-TR" sz="1200" b="0" i="0" u="none" strike="noStrike" cap="none" normalizeH="0" baseline="0" dirty="0">
              <a:ln>
                <a:noFill/>
              </a:ln>
              <a:solidFill>
                <a:schemeClr val="tx1"/>
              </a:solidFill>
              <a:effectLst/>
              <a:latin typeface="Arial" pitchFamily="34" charset="0"/>
              <a:cs typeface="Arial" pitchFamily="34" charset="0"/>
            </a:endParaRPr>
          </a:p>
        </p:txBody>
      </p:sp>
      <p:sp>
        <p:nvSpPr>
          <p:cNvPr id="7" name="6 Dikdörtgen"/>
          <p:cNvSpPr/>
          <p:nvPr/>
        </p:nvSpPr>
        <p:spPr>
          <a:xfrm>
            <a:off x="539552" y="5301208"/>
            <a:ext cx="6912768"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b="1" dirty="0" err="1">
                <a:ea typeface="Times New Roman" pitchFamily="18" charset="0"/>
                <a:cs typeface="Arial" pitchFamily="34" charset="0"/>
              </a:rPr>
              <a:t>S</a:t>
            </a:r>
            <a:r>
              <a:rPr lang="tr-TR" sz="2000" b="1" baseline="-25000" dirty="0" err="1">
                <a:ea typeface="Times New Roman" pitchFamily="18" charset="0"/>
                <a:cs typeface="Arial" pitchFamily="34" charset="0"/>
              </a:rPr>
              <a:t>m</a:t>
            </a:r>
            <a:r>
              <a:rPr lang="tr-TR" sz="2000" b="1" baseline="-25000" dirty="0">
                <a:ea typeface="Times New Roman" pitchFamily="18" charset="0"/>
                <a:cs typeface="Arial" pitchFamily="34" charset="0"/>
              </a:rPr>
              <a:t> </a:t>
            </a:r>
            <a:r>
              <a:rPr lang="tr-TR" sz="2000" b="1" dirty="0">
                <a:ea typeface="Times New Roman" pitchFamily="18" charset="0"/>
                <a:cs typeface="Arial" pitchFamily="34" charset="0"/>
              </a:rPr>
              <a:t>= % 3.2 bayır aşağı için </a:t>
            </a:r>
            <a:r>
              <a:rPr lang="tr-TR" sz="2000" b="1" dirty="0" err="1">
                <a:ea typeface="Times New Roman" pitchFamily="18" charset="0"/>
                <a:cs typeface="Arial" pitchFamily="34" charset="0"/>
              </a:rPr>
              <a:t>E</a:t>
            </a:r>
            <a:r>
              <a:rPr lang="tr-TR" sz="2000" b="1" baseline="-25000" dirty="0" err="1">
                <a:ea typeface="Times New Roman" pitchFamily="18" charset="0"/>
                <a:cs typeface="Arial" pitchFamily="34" charset="0"/>
              </a:rPr>
              <a:t>o</a:t>
            </a:r>
            <a:r>
              <a:rPr lang="tr-TR" sz="2000" b="1" dirty="0">
                <a:ea typeface="Times New Roman" pitchFamily="18" charset="0"/>
                <a:cs typeface="Arial" pitchFamily="34" charset="0"/>
              </a:rPr>
              <a:t> = 0.601, </a:t>
            </a:r>
            <a:r>
              <a:rPr lang="tr-TR" sz="2000" b="1" dirty="0" err="1">
                <a:ea typeface="Times New Roman" pitchFamily="18" charset="0"/>
                <a:cs typeface="Arial" pitchFamily="34" charset="0"/>
              </a:rPr>
              <a:t>L</a:t>
            </a:r>
            <a:r>
              <a:rPr lang="tr-TR" sz="2000" b="1" baseline="-25000" dirty="0" err="1">
                <a:ea typeface="Times New Roman" pitchFamily="18" charset="0"/>
                <a:cs typeface="Arial" pitchFamily="34" charset="0"/>
              </a:rPr>
              <a:t>o</a:t>
            </a:r>
            <a:r>
              <a:rPr lang="tr-TR" sz="2000" b="1" dirty="0">
                <a:ea typeface="Times New Roman" pitchFamily="18" charset="0"/>
                <a:cs typeface="Arial" pitchFamily="34" charset="0"/>
              </a:rPr>
              <a:t> = 0.272  </a:t>
            </a:r>
          </a:p>
        </p:txBody>
      </p:sp>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484784"/>
            <a:ext cx="8136904" cy="400110"/>
          </a:xfrm>
          <a:prstGeom prst="rect">
            <a:avLst/>
          </a:prstGeom>
        </p:spPr>
        <p:txBody>
          <a:bodyPr wrap="square">
            <a:spAutoFit/>
          </a:bodyPr>
          <a:lstStyle/>
          <a:p>
            <a:r>
              <a:rPr lang="tr-TR" sz="2000" b="1" dirty="0"/>
              <a:t>j) </a:t>
            </a:r>
            <a:r>
              <a:rPr lang="tr-TR" sz="2000" b="1" dirty="0" err="1"/>
              <a:t>Manifold</a:t>
            </a:r>
            <a:r>
              <a:rPr lang="tr-TR" sz="2000" b="1" dirty="0"/>
              <a:t> giriş basıncı, </a:t>
            </a:r>
            <a:r>
              <a:rPr lang="tr-TR" sz="2000" b="1" dirty="0" err="1"/>
              <a:t>H</a:t>
            </a:r>
            <a:r>
              <a:rPr lang="tr-TR" sz="2000" b="1" baseline="-25000" dirty="0" err="1"/>
              <a:t>l</a:t>
            </a:r>
            <a:r>
              <a:rPr lang="tr-TR" sz="2000" b="1" dirty="0"/>
              <a:t> </a:t>
            </a:r>
            <a:endParaRPr lang="tr-TR" sz="2000" b="1" baseline="-25000" dirty="0"/>
          </a:p>
        </p:txBody>
      </p:sp>
      <p:sp>
        <p:nvSpPr>
          <p:cNvPr id="3" name="2 Dikdörtgen"/>
          <p:cNvSpPr/>
          <p:nvPr/>
        </p:nvSpPr>
        <p:spPr>
          <a:xfrm>
            <a:off x="467544" y="908720"/>
            <a:ext cx="8136904" cy="400110"/>
          </a:xfrm>
          <a:prstGeom prst="rect">
            <a:avLst/>
          </a:prstGeom>
        </p:spPr>
        <p:txBody>
          <a:bodyPr wrap="square">
            <a:spAutoFit/>
          </a:bodyPr>
          <a:lstStyle/>
          <a:p>
            <a:r>
              <a:rPr lang="tr-TR" sz="2000" b="1" dirty="0">
                <a:solidFill>
                  <a:srgbClr val="C00000"/>
                </a:solidFill>
              </a:rPr>
              <a:t>6. AŞAMA :  </a:t>
            </a:r>
            <a:r>
              <a:rPr lang="tr-TR" sz="2000" b="1" dirty="0" err="1">
                <a:solidFill>
                  <a:srgbClr val="C00000"/>
                </a:solidFill>
              </a:rPr>
              <a:t>Manifold</a:t>
            </a:r>
            <a:r>
              <a:rPr lang="tr-TR" sz="2000" b="1" dirty="0">
                <a:solidFill>
                  <a:srgbClr val="C00000"/>
                </a:solidFill>
              </a:rPr>
              <a:t>  Boru Çapı  </a:t>
            </a:r>
            <a:endParaRPr lang="tr-TR" sz="2000" b="1" baseline="-25000" dirty="0">
              <a:solidFill>
                <a:srgbClr val="C00000"/>
              </a:solidFill>
            </a:endParaRPr>
          </a:p>
        </p:txBody>
      </p:sp>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mc:AlternateContent xmlns:mc="http://schemas.openxmlformats.org/markup-compatibility/2006" xmlns:a14="http://schemas.microsoft.com/office/drawing/2010/main">
        <mc:Choice Requires="a14">
          <p:sp>
            <p:nvSpPr>
              <p:cNvPr id="64513" name="Object 1"/>
              <p:cNvSpPr txBox="1"/>
              <p:nvPr/>
            </p:nvSpPr>
            <p:spPr bwMode="auto">
              <a:xfrm>
                <a:off x="495300" y="2133600"/>
                <a:ext cx="8048625" cy="503238"/>
              </a:xfrm>
              <a:prstGeom prst="rect">
                <a:avLst/>
              </a:prstGeom>
              <a:noFill/>
            </p:spPr>
            <p:txBody>
              <a:bodyPr>
                <a:normAutofit/>
              </a:bodyPr>
              <a:lstStyle/>
              <a:p>
                <a14:m>
                  <m:oMath xmlns:m="http://schemas.openxmlformats.org/officeDocument/2006/math">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𝐻</m:t>
                        </m:r>
                      </m:e>
                      <m:sub>
                        <m:r>
                          <a:rPr lang="tr-TR" i="1">
                            <a:solidFill>
                              <a:srgbClr val="000000"/>
                            </a:solidFill>
                            <a:latin typeface="Cambria Math" panose="02040503050406030204" pitchFamily="18" charset="0"/>
                          </a:rPr>
                          <m:t>𝑚</m:t>
                        </m:r>
                      </m:sub>
                    </m:sSub>
                    <m:r>
                      <a:rPr lang="tr-TR" i="1">
                        <a:solidFill>
                          <a:srgbClr val="000000"/>
                        </a:solidFill>
                        <a:latin typeface="Cambria Math" panose="02040503050406030204" pitchFamily="18" charset="0"/>
                      </a:rPr>
                      <m:t>=</m:t>
                    </m:r>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𝐻</m:t>
                        </m:r>
                      </m:e>
                      <m:sub>
                        <m:r>
                          <a:rPr lang="tr-TR" i="1">
                            <a:solidFill>
                              <a:srgbClr val="000000"/>
                            </a:solidFill>
                            <a:latin typeface="Cambria Math" panose="02040503050406030204" pitchFamily="18" charset="0"/>
                          </a:rPr>
                          <m:t>𝑙</m:t>
                        </m:r>
                      </m:sub>
                    </m:sSub>
                    <m:r>
                      <a:rPr lang="tr-TR" i="1">
                        <a:solidFill>
                          <a:srgbClr val="000000"/>
                        </a:solidFill>
                        <a:latin typeface="Cambria Math" panose="02040503050406030204" pitchFamily="18" charset="0"/>
                      </a:rPr>
                      <m:t>+</m:t>
                    </m:r>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𝐸</m:t>
                        </m:r>
                      </m:e>
                      <m:sub>
                        <m:r>
                          <a:rPr lang="tr-TR" i="1">
                            <a:solidFill>
                              <a:srgbClr val="000000"/>
                            </a:solidFill>
                            <a:latin typeface="Cambria Math" panose="02040503050406030204" pitchFamily="18" charset="0"/>
                          </a:rPr>
                          <m:t>𝑜</m:t>
                        </m:r>
                      </m:sub>
                    </m:sSub>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h</m:t>
                        </m:r>
                      </m:e>
                      <m:sub>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𝑓</m:t>
                            </m:r>
                          </m:e>
                          <m:sub>
                            <m:r>
                              <a:rPr lang="tr-TR" i="1">
                                <a:solidFill>
                                  <a:srgbClr val="000000"/>
                                </a:solidFill>
                                <a:latin typeface="Cambria Math" panose="02040503050406030204" pitchFamily="18" charset="0"/>
                              </a:rPr>
                              <m:t>𝑚</m:t>
                            </m:r>
                          </m:sub>
                        </m:sSub>
                      </m:sub>
                    </m:sSub>
                    <m:r>
                      <a:rPr lang="tr-TR" i="1">
                        <a:solidFill>
                          <a:srgbClr val="000000"/>
                        </a:solidFill>
                        <a:latin typeface="Cambria Math" panose="02040503050406030204" pitchFamily="18" charset="0"/>
                      </a:rPr>
                      <m:t>±</m:t>
                    </m:r>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𝐿</m:t>
                        </m:r>
                      </m:e>
                      <m:sub>
                        <m:r>
                          <a:rPr lang="tr-TR" i="1">
                            <a:solidFill>
                              <a:srgbClr val="000000"/>
                            </a:solidFill>
                            <a:latin typeface="Cambria Math" panose="02040503050406030204" pitchFamily="18" charset="0"/>
                          </a:rPr>
                          <m:t>𝑜</m:t>
                        </m:r>
                      </m:sub>
                    </m:sSub>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h</m:t>
                        </m:r>
                      </m:e>
                      <m:sub>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𝑔</m:t>
                            </m:r>
                          </m:e>
                          <m:sub>
                            <m:r>
                              <a:rPr lang="tr-TR" i="1">
                                <a:solidFill>
                                  <a:srgbClr val="000000"/>
                                </a:solidFill>
                                <a:latin typeface="Cambria Math" panose="02040503050406030204" pitchFamily="18" charset="0"/>
                              </a:rPr>
                              <m:t>𝑙</m:t>
                            </m:r>
                          </m:sub>
                        </m:sSub>
                      </m:sub>
                    </m:sSub>
                    <m:r>
                      <a:rPr lang="tr-TR" i="1">
                        <a:solidFill>
                          <a:srgbClr val="000000"/>
                        </a:solidFill>
                        <a:latin typeface="Cambria Math" panose="02040503050406030204" pitchFamily="18" charset="0"/>
                      </a:rPr>
                      <m:t>=10.37+0.601</m:t>
                    </m:r>
                    <m:r>
                      <a:rPr lang="tr-TR" i="1">
                        <a:solidFill>
                          <a:srgbClr val="000000"/>
                        </a:solidFill>
                        <a:latin typeface="Cambria Math" panose="02040503050406030204" pitchFamily="18" charset="0"/>
                      </a:rPr>
                      <m:t>𝑥</m:t>
                    </m:r>
                    <m:r>
                      <a:rPr lang="tr-TR" i="1">
                        <a:solidFill>
                          <a:srgbClr val="000000"/>
                        </a:solidFill>
                        <a:latin typeface="Cambria Math" panose="02040503050406030204" pitchFamily="18" charset="0"/>
                      </a:rPr>
                      <m:t>0.62− 0.272</m:t>
                    </m:r>
                    <m:r>
                      <a:rPr lang="tr-TR" i="1">
                        <a:solidFill>
                          <a:srgbClr val="000000"/>
                        </a:solidFill>
                        <a:latin typeface="Cambria Math" panose="02040503050406030204" pitchFamily="18" charset="0"/>
                      </a:rPr>
                      <m:t>𝑥</m:t>
                    </m:r>
                    <m:r>
                      <a:rPr lang="tr-TR" i="1">
                        <a:solidFill>
                          <a:srgbClr val="000000"/>
                        </a:solidFill>
                        <a:latin typeface="Cambria Math" panose="02040503050406030204" pitchFamily="18" charset="0"/>
                      </a:rPr>
                      <m:t>2.08=10.18</m:t>
                    </m:r>
                  </m:oMath>
                </a14:m>
                <a:r>
                  <a:rPr lang="tr-TR" dirty="0"/>
                  <a:t> m</a:t>
                </a:r>
              </a:p>
            </p:txBody>
          </p:sp>
        </mc:Choice>
        <mc:Fallback xmlns="">
          <p:sp>
            <p:nvSpPr>
              <p:cNvPr id="64513" name="Object 1"/>
              <p:cNvSpPr txBox="1">
                <a:spLocks noRot="1" noChangeAspect="1" noMove="1" noResize="1" noEditPoints="1" noAdjustHandles="1" noChangeArrowheads="1" noChangeShapeType="1" noTextEdit="1"/>
              </p:cNvSpPr>
              <p:nvPr/>
            </p:nvSpPr>
            <p:spPr bwMode="auto">
              <a:xfrm>
                <a:off x="495300" y="2133600"/>
                <a:ext cx="8048625" cy="503238"/>
              </a:xfrm>
              <a:prstGeom prst="rect">
                <a:avLst/>
              </a:prstGeom>
              <a:blipFill>
                <a:blip r:embed="rId2"/>
                <a:stretch>
                  <a:fillRect t="-6024"/>
                </a:stretch>
              </a:blipFill>
            </p:spPr>
            <p:txBody>
              <a:bodyPr/>
              <a:lstStyle/>
              <a:p>
                <a:r>
                  <a:rPr lang="tr-TR">
                    <a:noFill/>
                  </a:rPr>
                  <a:t> </a:t>
                </a:r>
              </a:p>
            </p:txBody>
          </p:sp>
        </mc:Fallback>
      </mc:AlternateContent>
      <p:cxnSp>
        <p:nvCxnSpPr>
          <p:cNvPr id="11" name="10 Düz Bağlayıcı"/>
          <p:cNvCxnSpPr/>
          <p:nvPr/>
        </p:nvCxnSpPr>
        <p:spPr>
          <a:xfrm>
            <a:off x="615617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467544" y="2708920"/>
            <a:ext cx="8136904" cy="400110"/>
          </a:xfrm>
          <a:prstGeom prst="rect">
            <a:avLst/>
          </a:prstGeom>
        </p:spPr>
        <p:txBody>
          <a:bodyPr wrap="square">
            <a:spAutoFit/>
          </a:bodyPr>
          <a:lstStyle/>
          <a:p>
            <a:r>
              <a:rPr lang="tr-TR" sz="2000" b="1" dirty="0"/>
              <a:t>k) Ana boru hattında istenen basınç </a:t>
            </a:r>
            <a:endParaRPr lang="tr-TR" sz="2000" b="1" baseline="-25000" dirty="0"/>
          </a:p>
        </p:txBody>
      </p:sp>
      <p:sp>
        <p:nvSpPr>
          <p:cNvPr id="21" name="20 Dikdörtgen"/>
          <p:cNvSpPr/>
          <p:nvPr/>
        </p:nvSpPr>
        <p:spPr>
          <a:xfrm>
            <a:off x="467544" y="3284984"/>
            <a:ext cx="7632848"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a:ea typeface="Times New Roman" pitchFamily="18" charset="0"/>
                <a:cs typeface="Arial" pitchFamily="34" charset="0"/>
              </a:rPr>
              <a:t>H</a:t>
            </a:r>
            <a:r>
              <a:rPr lang="tr-TR" sz="2400" baseline="-25000" dirty="0">
                <a:ea typeface="Times New Roman" pitchFamily="18" charset="0"/>
                <a:cs typeface="Arial" pitchFamily="34" charset="0"/>
              </a:rPr>
              <a:t>a </a:t>
            </a:r>
            <a:r>
              <a:rPr lang="tr-TR" sz="2400" dirty="0">
                <a:ea typeface="Times New Roman" pitchFamily="18" charset="0"/>
                <a:cs typeface="Arial" pitchFamily="34" charset="0"/>
              </a:rPr>
              <a:t>= H</a:t>
            </a:r>
            <a:r>
              <a:rPr lang="tr-TR" sz="2400" baseline="-25000" dirty="0">
                <a:ea typeface="Times New Roman" pitchFamily="18" charset="0"/>
                <a:cs typeface="Arial" pitchFamily="34" charset="0"/>
              </a:rPr>
              <a:t>m</a:t>
            </a:r>
            <a:r>
              <a:rPr lang="tr-TR" sz="2400" dirty="0">
                <a:ea typeface="Times New Roman" pitchFamily="18" charset="0"/>
                <a:cs typeface="Arial" pitchFamily="34" charset="0"/>
              </a:rPr>
              <a:t> + </a:t>
            </a:r>
            <a:r>
              <a:rPr lang="tr-TR" sz="2400" dirty="0" err="1">
                <a:ea typeface="Times New Roman" pitchFamily="18" charset="0"/>
                <a:cs typeface="Arial" pitchFamily="34" charset="0"/>
              </a:rPr>
              <a:t>h</a:t>
            </a:r>
            <a:r>
              <a:rPr lang="tr-TR" sz="2400" baseline="-25000" dirty="0" err="1">
                <a:ea typeface="Times New Roman" pitchFamily="18" charset="0"/>
                <a:cs typeface="Arial" pitchFamily="34" charset="0"/>
              </a:rPr>
              <a:t>y</a:t>
            </a:r>
            <a:r>
              <a:rPr lang="tr-TR" sz="2400" dirty="0">
                <a:ea typeface="Times New Roman" pitchFamily="18" charset="0"/>
                <a:cs typeface="Arial" pitchFamily="34" charset="0"/>
              </a:rPr>
              <a:t> = 10.18 + 1.00 = 11.18 m </a:t>
            </a:r>
            <a:r>
              <a:rPr lang="tr-TR" sz="2400" dirty="0">
                <a:ea typeface="Times New Roman" pitchFamily="18" charset="0"/>
                <a:cs typeface="Arial" pitchFamily="34" charset="0"/>
                <a:sym typeface="Symbol"/>
              </a:rPr>
              <a:t> 11 m</a:t>
            </a:r>
            <a:endParaRPr lang="tr-TR" sz="2400" dirty="0">
              <a:ea typeface="Times New Roman" pitchFamily="18" charset="0"/>
              <a:cs typeface="Arial" pitchFamily="34" charset="0"/>
            </a:endParaRPr>
          </a:p>
        </p:txBody>
      </p:sp>
      <p:sp>
        <p:nvSpPr>
          <p:cNvPr id="26" name="25 Dikdörtgen"/>
          <p:cNvSpPr/>
          <p:nvPr/>
        </p:nvSpPr>
        <p:spPr>
          <a:xfrm>
            <a:off x="467544" y="4038163"/>
            <a:ext cx="8280920" cy="830997"/>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200" dirty="0">
                <a:ea typeface="Times New Roman" pitchFamily="18" charset="0"/>
                <a:cs typeface="Arial" pitchFamily="34" charset="0"/>
              </a:rPr>
              <a:t>Proje alanında yükseklik değişimleri çok fazla olmadığından basınç regülatörüne ihtiyaç bulunmamaktadır. </a:t>
            </a:r>
          </a:p>
        </p:txBody>
      </p:sp>
      <p:sp>
        <p:nvSpPr>
          <p:cNvPr id="14" name="13 Dikdörtgen"/>
          <p:cNvSpPr/>
          <p:nvPr/>
        </p:nvSpPr>
        <p:spPr>
          <a:xfrm>
            <a:off x="539552" y="5085184"/>
            <a:ext cx="8136904" cy="400110"/>
          </a:xfrm>
          <a:prstGeom prst="rect">
            <a:avLst/>
          </a:prstGeom>
        </p:spPr>
        <p:txBody>
          <a:bodyPr wrap="square">
            <a:spAutoFit/>
          </a:bodyPr>
          <a:lstStyle/>
          <a:p>
            <a:r>
              <a:rPr lang="tr-TR" sz="2000" b="1" dirty="0">
                <a:solidFill>
                  <a:srgbClr val="C00000"/>
                </a:solidFill>
              </a:rPr>
              <a:t>7. AŞAMA :  Sistem Debisi</a:t>
            </a:r>
            <a:endParaRPr lang="tr-TR" sz="2000" b="1" baseline="-25000" dirty="0">
              <a:solidFill>
                <a:srgbClr val="C00000"/>
              </a:solidFill>
            </a:endParaRPr>
          </a:p>
        </p:txBody>
      </p:sp>
      <p:sp>
        <p:nvSpPr>
          <p:cNvPr id="15" name="14 Dikdörtgen"/>
          <p:cNvSpPr/>
          <p:nvPr/>
        </p:nvSpPr>
        <p:spPr>
          <a:xfrm>
            <a:off x="611560" y="5733256"/>
            <a:ext cx="7056784" cy="707886"/>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Q = </a:t>
            </a:r>
            <a:r>
              <a:rPr lang="tr-TR" sz="2000" dirty="0" err="1">
                <a:ea typeface="Times New Roman" pitchFamily="18" charset="0"/>
                <a:cs typeface="Arial" pitchFamily="34" charset="0"/>
              </a:rPr>
              <a:t>Q</a:t>
            </a:r>
            <a:r>
              <a:rPr lang="tr-TR" sz="2000" baseline="-25000" dirty="0" err="1">
                <a:ea typeface="Times New Roman" pitchFamily="18" charset="0"/>
                <a:cs typeface="Arial" pitchFamily="34" charset="0"/>
              </a:rPr>
              <a:t>m</a:t>
            </a:r>
            <a:r>
              <a:rPr lang="tr-TR" sz="2000" dirty="0">
                <a:ea typeface="Times New Roman" pitchFamily="18" charset="0"/>
                <a:cs typeface="Arial" pitchFamily="34" charset="0"/>
              </a:rPr>
              <a:t> = 3.1 L/s</a:t>
            </a: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9512" y="620688"/>
            <a:ext cx="3888432" cy="400110"/>
          </a:xfrm>
          <a:prstGeom prst="rect">
            <a:avLst/>
          </a:prstGeom>
        </p:spPr>
        <p:txBody>
          <a:bodyPr wrap="square">
            <a:spAutoFit/>
          </a:bodyPr>
          <a:lstStyle/>
          <a:p>
            <a:r>
              <a:rPr lang="tr-TR" sz="2000" b="1" dirty="0">
                <a:solidFill>
                  <a:srgbClr val="C00000"/>
                </a:solidFill>
              </a:rPr>
              <a:t>8. AŞAMA :  Ana Boru Çapı </a:t>
            </a:r>
            <a:endParaRPr lang="tr-TR" sz="2000" b="1" baseline="-25000" dirty="0">
              <a:solidFill>
                <a:srgbClr val="C00000"/>
              </a:solidFill>
            </a:endParaRPr>
          </a:p>
        </p:txBody>
      </p:sp>
      <p:sp>
        <p:nvSpPr>
          <p:cNvPr id="8" name="Rectangle 1"/>
          <p:cNvSpPr>
            <a:spLocks noChangeArrowheads="1"/>
          </p:cNvSpPr>
          <p:nvPr/>
        </p:nvSpPr>
        <p:spPr bwMode="auto">
          <a:xfrm>
            <a:off x="251520" y="188640"/>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79613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3995936" y="4365104"/>
            <a:ext cx="1080120" cy="369332"/>
          </a:xfrm>
          <a:prstGeom prst="rect">
            <a:avLst/>
          </a:prstGeom>
          <a:noFill/>
        </p:spPr>
        <p:txBody>
          <a:bodyPr wrap="square" rtlCol="0">
            <a:spAutoFit/>
          </a:bodyPr>
          <a:lstStyle/>
          <a:p>
            <a:r>
              <a:rPr lang="tr-TR" dirty="0"/>
              <a:t>B</a:t>
            </a:r>
          </a:p>
        </p:txBody>
      </p:sp>
      <p:sp>
        <p:nvSpPr>
          <p:cNvPr id="22" name="21 Metin kutusu"/>
          <p:cNvSpPr txBox="1"/>
          <p:nvPr/>
        </p:nvSpPr>
        <p:spPr>
          <a:xfrm>
            <a:off x="3347864" y="3068960"/>
            <a:ext cx="1512168" cy="646331"/>
          </a:xfrm>
          <a:prstGeom prst="rect">
            <a:avLst/>
          </a:prstGeom>
          <a:noFill/>
        </p:spPr>
        <p:txBody>
          <a:bodyPr wrap="square" rtlCol="0">
            <a:spAutoFit/>
          </a:bodyPr>
          <a:lstStyle/>
          <a:p>
            <a:r>
              <a:rPr lang="tr-TR" dirty="0"/>
              <a:t>65 m </a:t>
            </a:r>
          </a:p>
          <a:p>
            <a:r>
              <a:rPr lang="tr-TR" dirty="0"/>
              <a:t>3.1L/s</a:t>
            </a:r>
          </a:p>
        </p:txBody>
      </p:sp>
      <p:sp>
        <p:nvSpPr>
          <p:cNvPr id="23" name="22 Metin kutusu"/>
          <p:cNvSpPr txBox="1"/>
          <p:nvPr/>
        </p:nvSpPr>
        <p:spPr>
          <a:xfrm>
            <a:off x="3923928" y="1916832"/>
            <a:ext cx="936104" cy="369332"/>
          </a:xfrm>
          <a:prstGeom prst="rect">
            <a:avLst/>
          </a:prstGeom>
          <a:noFill/>
        </p:spPr>
        <p:txBody>
          <a:bodyPr wrap="square" rtlCol="0">
            <a:spAutoFit/>
          </a:bodyPr>
          <a:lstStyle/>
          <a:p>
            <a:r>
              <a:rPr lang="tr-TR" dirty="0"/>
              <a:t>A</a:t>
            </a:r>
          </a:p>
        </p:txBody>
      </p:sp>
      <p:sp>
        <p:nvSpPr>
          <p:cNvPr id="25" name="24 Metin kutusu"/>
          <p:cNvSpPr txBox="1"/>
          <p:nvPr/>
        </p:nvSpPr>
        <p:spPr>
          <a:xfrm>
            <a:off x="2987824" y="1403484"/>
            <a:ext cx="864096" cy="369332"/>
          </a:xfrm>
          <a:prstGeom prst="rect">
            <a:avLst/>
          </a:prstGeom>
          <a:noFill/>
          <a:ln>
            <a:solidFill>
              <a:schemeClr val="tx1"/>
            </a:solidFill>
          </a:ln>
        </p:spPr>
        <p:txBody>
          <a:bodyPr wrap="square" rtlCol="0">
            <a:spAutoFit/>
          </a:bodyPr>
          <a:lstStyle/>
          <a:p>
            <a:r>
              <a:rPr lang="tr-TR" dirty="0"/>
              <a:t>99.00</a:t>
            </a:r>
          </a:p>
        </p:txBody>
      </p:sp>
      <p:sp>
        <p:nvSpPr>
          <p:cNvPr id="26" name="25 Metin kutusu"/>
          <p:cNvSpPr txBox="1"/>
          <p:nvPr/>
        </p:nvSpPr>
        <p:spPr>
          <a:xfrm>
            <a:off x="3059832" y="1988840"/>
            <a:ext cx="864096" cy="369332"/>
          </a:xfrm>
          <a:prstGeom prst="rect">
            <a:avLst/>
          </a:prstGeom>
          <a:noFill/>
          <a:ln>
            <a:solidFill>
              <a:schemeClr val="tx1"/>
            </a:solidFill>
          </a:ln>
        </p:spPr>
        <p:txBody>
          <a:bodyPr wrap="square" rtlCol="0">
            <a:spAutoFit/>
          </a:bodyPr>
          <a:lstStyle/>
          <a:p>
            <a:r>
              <a:rPr lang="tr-TR" dirty="0"/>
              <a:t>98.50</a:t>
            </a:r>
          </a:p>
        </p:txBody>
      </p:sp>
      <p:sp>
        <p:nvSpPr>
          <p:cNvPr id="27" name="26 Metin kutusu"/>
          <p:cNvSpPr txBox="1"/>
          <p:nvPr/>
        </p:nvSpPr>
        <p:spPr>
          <a:xfrm>
            <a:off x="6516216" y="1340768"/>
            <a:ext cx="1512168" cy="646331"/>
          </a:xfrm>
          <a:prstGeom prst="rect">
            <a:avLst/>
          </a:prstGeom>
          <a:noFill/>
          <a:ln>
            <a:noFill/>
          </a:ln>
        </p:spPr>
        <p:txBody>
          <a:bodyPr wrap="square" rtlCol="0">
            <a:spAutoFit/>
          </a:bodyPr>
          <a:lstStyle/>
          <a:p>
            <a:r>
              <a:rPr lang="tr-TR" dirty="0"/>
              <a:t>195 m </a:t>
            </a:r>
          </a:p>
          <a:p>
            <a:r>
              <a:rPr lang="tr-TR" dirty="0"/>
              <a:t>3.1L/s</a:t>
            </a:r>
          </a:p>
        </p:txBody>
      </p:sp>
      <p:sp>
        <p:nvSpPr>
          <p:cNvPr id="28" name="27 Metin kutusu"/>
          <p:cNvSpPr txBox="1"/>
          <p:nvPr/>
        </p:nvSpPr>
        <p:spPr>
          <a:xfrm>
            <a:off x="6804248" y="4221088"/>
            <a:ext cx="864096" cy="369332"/>
          </a:xfrm>
          <a:prstGeom prst="rect">
            <a:avLst/>
          </a:prstGeom>
          <a:noFill/>
          <a:ln>
            <a:solidFill>
              <a:schemeClr val="tx1"/>
            </a:solidFill>
          </a:ln>
        </p:spPr>
        <p:txBody>
          <a:bodyPr wrap="square" rtlCol="0">
            <a:spAutoFit/>
          </a:bodyPr>
          <a:lstStyle/>
          <a:p>
            <a:r>
              <a:rPr lang="tr-TR" dirty="0"/>
              <a:t>96.30</a:t>
            </a:r>
          </a:p>
        </p:txBody>
      </p:sp>
      <p:sp>
        <p:nvSpPr>
          <p:cNvPr id="29" name="28 Metin kutusu"/>
          <p:cNvSpPr txBox="1"/>
          <p:nvPr/>
        </p:nvSpPr>
        <p:spPr>
          <a:xfrm>
            <a:off x="4355976" y="4293096"/>
            <a:ext cx="864096" cy="369332"/>
          </a:xfrm>
          <a:prstGeom prst="rect">
            <a:avLst/>
          </a:prstGeom>
          <a:noFill/>
          <a:ln>
            <a:solidFill>
              <a:schemeClr val="tx1"/>
            </a:solidFill>
          </a:ln>
        </p:spPr>
        <p:txBody>
          <a:bodyPr wrap="square" rtlCol="0">
            <a:spAutoFit/>
          </a:bodyPr>
          <a:lstStyle/>
          <a:p>
            <a:r>
              <a:rPr lang="tr-TR" dirty="0"/>
              <a:t>96.30</a:t>
            </a:r>
          </a:p>
        </p:txBody>
      </p:sp>
      <p:cxnSp>
        <p:nvCxnSpPr>
          <p:cNvPr id="32" name="31 Düz Bağlayıcı"/>
          <p:cNvCxnSpPr/>
          <p:nvPr/>
        </p:nvCxnSpPr>
        <p:spPr>
          <a:xfrm flipH="1">
            <a:off x="4211960" y="1988840"/>
            <a:ext cx="36004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32 Düz Bağlayıcı"/>
          <p:cNvCxnSpPr/>
          <p:nvPr/>
        </p:nvCxnSpPr>
        <p:spPr>
          <a:xfrm>
            <a:off x="7812360" y="1988840"/>
            <a:ext cx="0" cy="237626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37 Dikdörtgen"/>
          <p:cNvSpPr/>
          <p:nvPr/>
        </p:nvSpPr>
        <p:spPr>
          <a:xfrm>
            <a:off x="3995936" y="1124744"/>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38 Oval"/>
          <p:cNvSpPr/>
          <p:nvPr/>
        </p:nvSpPr>
        <p:spPr>
          <a:xfrm>
            <a:off x="4139952" y="1484784"/>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39 Yuvarlatılmış Dikdörtgen"/>
          <p:cNvSpPr/>
          <p:nvPr/>
        </p:nvSpPr>
        <p:spPr>
          <a:xfrm>
            <a:off x="4067944" y="1772816"/>
            <a:ext cx="288032" cy="1440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1" name="40 Düz Bağlayıcı"/>
          <p:cNvCxnSpPr/>
          <p:nvPr/>
        </p:nvCxnSpPr>
        <p:spPr>
          <a:xfrm>
            <a:off x="4211960" y="1412776"/>
            <a:ext cx="0" cy="3024336"/>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41 Metin kutusu"/>
          <p:cNvSpPr txBox="1"/>
          <p:nvPr/>
        </p:nvSpPr>
        <p:spPr>
          <a:xfrm>
            <a:off x="4932040" y="332656"/>
            <a:ext cx="1728192" cy="369332"/>
          </a:xfrm>
          <a:prstGeom prst="rect">
            <a:avLst/>
          </a:prstGeom>
          <a:noFill/>
        </p:spPr>
        <p:txBody>
          <a:bodyPr wrap="square" rtlCol="0">
            <a:spAutoFit/>
          </a:bodyPr>
          <a:lstStyle/>
          <a:p>
            <a:r>
              <a:rPr lang="tr-TR" dirty="0"/>
              <a:t>Su Deposu</a:t>
            </a:r>
          </a:p>
        </p:txBody>
      </p:sp>
      <p:sp>
        <p:nvSpPr>
          <p:cNvPr id="43" name="42 Metin kutusu"/>
          <p:cNvSpPr txBox="1"/>
          <p:nvPr/>
        </p:nvSpPr>
        <p:spPr>
          <a:xfrm>
            <a:off x="3779912" y="1403484"/>
            <a:ext cx="504056" cy="369332"/>
          </a:xfrm>
          <a:prstGeom prst="rect">
            <a:avLst/>
          </a:prstGeom>
          <a:noFill/>
        </p:spPr>
        <p:txBody>
          <a:bodyPr wrap="square" rtlCol="0">
            <a:spAutoFit/>
          </a:bodyPr>
          <a:lstStyle/>
          <a:p>
            <a:r>
              <a:rPr lang="tr-TR" dirty="0"/>
              <a:t>P</a:t>
            </a:r>
          </a:p>
        </p:txBody>
      </p:sp>
      <p:sp>
        <p:nvSpPr>
          <p:cNvPr id="44" name="43 Metin kutusu"/>
          <p:cNvSpPr txBox="1"/>
          <p:nvPr/>
        </p:nvSpPr>
        <p:spPr>
          <a:xfrm>
            <a:off x="4932040" y="1043444"/>
            <a:ext cx="1728192" cy="369332"/>
          </a:xfrm>
          <a:prstGeom prst="rect">
            <a:avLst/>
          </a:prstGeom>
          <a:noFill/>
        </p:spPr>
        <p:txBody>
          <a:bodyPr wrap="square" rtlCol="0">
            <a:spAutoFit/>
          </a:bodyPr>
          <a:lstStyle/>
          <a:p>
            <a:r>
              <a:rPr lang="tr-TR" dirty="0"/>
              <a:t>Kontrol birimi</a:t>
            </a:r>
          </a:p>
        </p:txBody>
      </p:sp>
      <p:sp>
        <p:nvSpPr>
          <p:cNvPr id="45" name="44 Metin kutusu"/>
          <p:cNvSpPr txBox="1"/>
          <p:nvPr/>
        </p:nvSpPr>
        <p:spPr>
          <a:xfrm>
            <a:off x="7668344" y="4365104"/>
            <a:ext cx="1080120" cy="369332"/>
          </a:xfrm>
          <a:prstGeom prst="rect">
            <a:avLst/>
          </a:prstGeom>
          <a:noFill/>
        </p:spPr>
        <p:txBody>
          <a:bodyPr wrap="square" rtlCol="0">
            <a:spAutoFit/>
          </a:bodyPr>
          <a:lstStyle/>
          <a:p>
            <a:r>
              <a:rPr lang="tr-TR" dirty="0"/>
              <a:t>C</a:t>
            </a:r>
          </a:p>
        </p:txBody>
      </p:sp>
      <p:sp>
        <p:nvSpPr>
          <p:cNvPr id="46" name="45 Dikdörtgen"/>
          <p:cNvSpPr/>
          <p:nvPr/>
        </p:nvSpPr>
        <p:spPr>
          <a:xfrm>
            <a:off x="395536" y="5013176"/>
            <a:ext cx="8136904" cy="1015663"/>
          </a:xfrm>
          <a:prstGeom prst="rect">
            <a:avLst/>
          </a:prstGeom>
        </p:spPr>
        <p:txBody>
          <a:bodyPr wrap="square">
            <a:spAutoFit/>
          </a:bodyPr>
          <a:lstStyle/>
          <a:p>
            <a:pPr lvl="0" algn="just" eaLnBrk="0" fontAlgn="base" hangingPunct="0">
              <a:spcBef>
                <a:spcPct val="0"/>
              </a:spcBef>
              <a:spcAft>
                <a:spcPct val="0"/>
              </a:spcAft>
            </a:pPr>
            <a:r>
              <a:rPr lang="tr-TR" sz="2000" dirty="0">
                <a:ea typeface="Times New Roman" pitchFamily="18" charset="0"/>
                <a:cs typeface="Arial" pitchFamily="34" charset="0"/>
              </a:rPr>
              <a:t>       Ana boru hattı 6 </a:t>
            </a:r>
            <a:r>
              <a:rPr lang="tr-TR" sz="2000" dirty="0" err="1">
                <a:ea typeface="Times New Roman" pitchFamily="18" charset="0"/>
                <a:cs typeface="Arial" pitchFamily="34" charset="0"/>
              </a:rPr>
              <a:t>atm</a:t>
            </a:r>
            <a:r>
              <a:rPr lang="tr-TR" sz="2000" dirty="0">
                <a:ea typeface="Times New Roman" pitchFamily="18" charset="0"/>
                <a:cs typeface="Arial" pitchFamily="34" charset="0"/>
              </a:rPr>
              <a:t> işletme basınçlı sert PVC borulardan oluşturulacaktır. Elektrik enerjisi olmadığından </a:t>
            </a:r>
            <a:r>
              <a:rPr lang="tr-TR" sz="2000" dirty="0" err="1">
                <a:ea typeface="Times New Roman" pitchFamily="18" charset="0"/>
                <a:cs typeface="Arial" pitchFamily="34" charset="0"/>
              </a:rPr>
              <a:t>diesel</a:t>
            </a:r>
            <a:r>
              <a:rPr lang="tr-TR" sz="2000" dirty="0">
                <a:ea typeface="Times New Roman" pitchFamily="18" charset="0"/>
                <a:cs typeface="Arial" pitchFamily="34" charset="0"/>
              </a:rPr>
              <a:t> motorlu santrifüj tipi pompa  kullanılacaktır.</a:t>
            </a:r>
            <a:endParaRPr lang="tr-TR" sz="2000" b="1" dirty="0">
              <a:ea typeface="Times New Roman" pitchFamily="18" charset="0"/>
              <a:cs typeface="Arial" pitchFamily="34" charset="0"/>
            </a:endParaRPr>
          </a:p>
        </p:txBody>
      </p:sp>
      <p:sp>
        <p:nvSpPr>
          <p:cNvPr id="47" name="46 Metin kutusu"/>
          <p:cNvSpPr txBox="1"/>
          <p:nvPr/>
        </p:nvSpPr>
        <p:spPr>
          <a:xfrm rot="5400000">
            <a:off x="4149825" y="1762943"/>
            <a:ext cx="864096" cy="307777"/>
          </a:xfrm>
          <a:prstGeom prst="rect">
            <a:avLst/>
          </a:prstGeom>
          <a:noFill/>
          <a:ln>
            <a:noFill/>
          </a:ln>
        </p:spPr>
        <p:txBody>
          <a:bodyPr wrap="square" rtlCol="0">
            <a:spAutoFit/>
          </a:bodyPr>
          <a:lstStyle/>
          <a:p>
            <a:r>
              <a:rPr lang="tr-TR" sz="1400" dirty="0"/>
              <a:t>10 m</a:t>
            </a:r>
          </a:p>
        </p:txBody>
      </p:sp>
      <p:sp>
        <p:nvSpPr>
          <p:cNvPr id="48" name="47 Metin kutusu"/>
          <p:cNvSpPr txBox="1"/>
          <p:nvPr/>
        </p:nvSpPr>
        <p:spPr>
          <a:xfrm>
            <a:off x="4067944" y="764704"/>
            <a:ext cx="1080120" cy="369332"/>
          </a:xfrm>
          <a:prstGeom prst="rect">
            <a:avLst/>
          </a:prstGeom>
          <a:noFill/>
        </p:spPr>
        <p:txBody>
          <a:bodyPr wrap="square" rtlCol="0">
            <a:spAutoFit/>
          </a:bodyPr>
          <a:lstStyle/>
          <a:p>
            <a:r>
              <a:rPr lang="tr-TR" dirty="0"/>
              <a:t>D</a:t>
            </a:r>
          </a:p>
        </p:txBody>
      </p:sp>
      <p:cxnSp>
        <p:nvCxnSpPr>
          <p:cNvPr id="31" name="30 Düz Ok Bağlayıcısı"/>
          <p:cNvCxnSpPr>
            <a:stCxn id="40" idx="3"/>
          </p:cNvCxnSpPr>
          <p:nvPr/>
        </p:nvCxnSpPr>
        <p:spPr bwMode="auto">
          <a:xfrm flipV="1">
            <a:off x="4355976" y="1412776"/>
            <a:ext cx="720080" cy="432048"/>
          </a:xfrm>
          <a:prstGeom prst="straightConnector1">
            <a:avLst/>
          </a:prstGeom>
          <a:noFill/>
          <a:ln w="9525" cap="flat" cmpd="sng" algn="ctr">
            <a:solidFill>
              <a:srgbClr val="9933FF"/>
            </a:solidFill>
            <a:prstDash val="solid"/>
            <a:round/>
            <a:headEnd type="none" w="med" len="med"/>
            <a:tailEnd type="arrow"/>
          </a:ln>
          <a:effectLst/>
        </p:spPr>
      </p:cxnSp>
      <p:cxnSp>
        <p:nvCxnSpPr>
          <p:cNvPr id="36" name="35 Düz Ok Bağlayıcısı"/>
          <p:cNvCxnSpPr/>
          <p:nvPr/>
        </p:nvCxnSpPr>
        <p:spPr bwMode="auto">
          <a:xfrm flipV="1">
            <a:off x="4355976" y="620688"/>
            <a:ext cx="576064" cy="432048"/>
          </a:xfrm>
          <a:prstGeom prst="straightConnector1">
            <a:avLst/>
          </a:prstGeom>
          <a:noFill/>
          <a:ln w="9525" cap="flat" cmpd="sng" algn="ctr">
            <a:solidFill>
              <a:srgbClr val="9933FF"/>
            </a:solidFill>
            <a:prstDash val="solid"/>
            <a:round/>
            <a:headEnd type="none" w="med" len="med"/>
            <a:tailEnd type="arrow"/>
          </a:ln>
          <a:effec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03085"/>
            <a:ext cx="82809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b="1" dirty="0">
              <a:solidFill>
                <a:srgbClr val="00B050"/>
              </a:solidFill>
              <a:ea typeface="Times New Roman" pitchFamily="18" charset="0"/>
              <a:cs typeface="Arial" pitchFamily="34" charset="0"/>
            </a:endParaRPr>
          </a:p>
          <a:p>
            <a:pPr marL="457200" indent="-457200" algn="just" eaLnBrk="0" fontAlgn="base" hangingPunct="0">
              <a:spcBef>
                <a:spcPct val="0"/>
              </a:spcBef>
              <a:spcAft>
                <a:spcPct val="0"/>
              </a:spcAft>
            </a:pPr>
            <a:r>
              <a:rPr lang="tr-TR" sz="2000" dirty="0">
                <a:solidFill>
                  <a:srgbClr val="00B050"/>
                </a:solidFill>
                <a:ea typeface="Times New Roman" pitchFamily="18" charset="0"/>
                <a:cs typeface="Arial" pitchFamily="34" charset="0"/>
              </a:rPr>
              <a:t> </a:t>
            </a:r>
          </a:p>
          <a:p>
            <a:pPr marL="457200" indent="-457200" algn="just" eaLnBrk="0" fontAlgn="base" hangingPunct="0">
              <a:spcBef>
                <a:spcPct val="0"/>
              </a:spcBef>
              <a:spcAft>
                <a:spcPct val="0"/>
              </a:spcAft>
            </a:pPr>
            <a:endParaRPr lang="tr-TR" sz="2000" dirty="0">
              <a:solidFill>
                <a:srgbClr val="00B050"/>
              </a:solidFill>
              <a:ea typeface="Times New Roman" pitchFamily="18" charset="0"/>
              <a:cs typeface="Arial" pitchFamily="34" charset="0"/>
            </a:endParaRPr>
          </a:p>
          <a:p>
            <a:pPr marL="457200" indent="-457200" algn="just" eaLnBrk="0" fontAlgn="base" hangingPunct="0">
              <a:spcBef>
                <a:spcPct val="0"/>
              </a:spcBef>
              <a:spcAft>
                <a:spcPct val="0"/>
              </a:spcAft>
            </a:pPr>
            <a:r>
              <a:rPr lang="tr-TR" sz="2000" dirty="0">
                <a:solidFill>
                  <a:srgbClr val="00B050"/>
                </a:solidFill>
                <a:ea typeface="Times New Roman" pitchFamily="18" charset="0"/>
                <a:cs typeface="Arial" pitchFamily="34" charset="0"/>
              </a:rPr>
              <a:t> 	</a:t>
            </a:r>
          </a:p>
          <a:p>
            <a:pPr marL="457200" indent="-457200" algn="just" eaLnBrk="0" fontAlgn="base" hangingPunct="0">
              <a:spcBef>
                <a:spcPct val="0"/>
              </a:spcBef>
              <a:spcAft>
                <a:spcPct val="0"/>
              </a:spcAft>
            </a:pPr>
            <a:r>
              <a:rPr lang="tr-TR" sz="2000" dirty="0">
                <a:solidFill>
                  <a:srgbClr val="00B050"/>
                </a:solidFill>
                <a:ea typeface="Times New Roman" pitchFamily="18" charset="0"/>
                <a:cs typeface="Arial" pitchFamily="34" charset="0"/>
              </a:rPr>
              <a:t>	</a:t>
            </a:r>
            <a:r>
              <a:rPr lang="tr-TR" sz="2000" b="1" dirty="0">
                <a:solidFill>
                  <a:srgbClr val="00B050"/>
                </a:solidFill>
                <a:ea typeface="Times New Roman" pitchFamily="18" charset="0"/>
                <a:cs typeface="Arial" pitchFamily="34" charset="0"/>
              </a:rPr>
              <a:t>1. AŞAMA : Pompa yıllık çalışma süresi</a:t>
            </a:r>
          </a:p>
          <a:p>
            <a:pPr marL="457200" indent="-457200" algn="just" eaLnBrk="0" fontAlgn="base" hangingPunct="0">
              <a:spcBef>
                <a:spcPct val="0"/>
              </a:spcBef>
              <a:spcAft>
                <a:spcPct val="0"/>
              </a:spcAft>
            </a:pPr>
            <a:r>
              <a:rPr lang="tr-TR" sz="2000" dirty="0">
                <a:solidFill>
                  <a:srgbClr val="00B050"/>
                </a:solidFill>
                <a:ea typeface="Times New Roman" pitchFamily="18" charset="0"/>
                <a:cs typeface="Arial" pitchFamily="34" charset="0"/>
              </a:rPr>
              <a:t> </a:t>
            </a:r>
          </a:p>
        </p:txBody>
      </p:sp>
      <p:graphicFrame>
        <p:nvGraphicFramePr>
          <p:cNvPr id="66562" name="Object 2"/>
          <p:cNvGraphicFramePr>
            <a:graphicFrameLocks noChangeAspect="1"/>
          </p:cNvGraphicFramePr>
          <p:nvPr/>
        </p:nvGraphicFramePr>
        <p:xfrm>
          <a:off x="1907704" y="2996952"/>
          <a:ext cx="1564448" cy="1080120"/>
        </p:xfrm>
        <a:graphic>
          <a:graphicData uri="http://schemas.openxmlformats.org/presentationml/2006/ole">
            <mc:AlternateContent xmlns:mc="http://schemas.openxmlformats.org/markup-compatibility/2006">
              <mc:Choice xmlns:v="urn:schemas-microsoft-com:vml" Requires="v">
                <p:oleObj name="Denklem" r:id="rId2" imgW="646058" imgH="446480" progId="Equation.3">
                  <p:embed/>
                </p:oleObj>
              </mc:Choice>
              <mc:Fallback>
                <p:oleObj name="Denklem" r:id="rId2" imgW="646058" imgH="4464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996952"/>
                        <a:ext cx="156444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3" name="Object 3"/>
          <p:cNvGraphicFramePr>
            <a:graphicFrameLocks noChangeAspect="1"/>
          </p:cNvGraphicFramePr>
          <p:nvPr>
            <p:extLst>
              <p:ext uri="{D42A27DB-BD31-4B8C-83A1-F6EECF244321}">
                <p14:modId xmlns:p14="http://schemas.microsoft.com/office/powerpoint/2010/main" val="236372278"/>
              </p:ext>
            </p:extLst>
          </p:nvPr>
        </p:nvGraphicFramePr>
        <p:xfrm>
          <a:off x="1487488" y="4365625"/>
          <a:ext cx="3686175" cy="1044575"/>
        </p:xfrm>
        <a:graphic>
          <a:graphicData uri="http://schemas.openxmlformats.org/presentationml/2006/ole">
            <mc:AlternateContent xmlns:mc="http://schemas.openxmlformats.org/markup-compatibility/2006">
              <mc:Choice xmlns:v="urn:schemas-microsoft-com:vml" Requires="v">
                <p:oleObj name="Denklem" r:id="rId4" imgW="1523880" imgH="431640" progId="Equation.3">
                  <p:embed/>
                </p:oleObj>
              </mc:Choice>
              <mc:Fallback>
                <p:oleObj name="Denklem" r:id="rId4" imgW="1523880" imgH="431640" progId="Equation.3">
                  <p:embed/>
                  <p:pic>
                    <p:nvPicPr>
                      <p:cNvPr id="0" name="Picture 3"/>
                      <p:cNvPicPr>
                        <a:picLocks noChangeAspect="1" noChangeArrowheads="1"/>
                      </p:cNvPicPr>
                      <p:nvPr/>
                    </p:nvPicPr>
                    <p:blipFill>
                      <a:blip r:embed="rId5"/>
                      <a:srcRect/>
                      <a:stretch>
                        <a:fillRect/>
                      </a:stretch>
                    </p:blipFill>
                    <p:spPr bwMode="auto">
                      <a:xfrm>
                        <a:off x="1487488" y="4365625"/>
                        <a:ext cx="36861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Dikdörtgen"/>
          <p:cNvSpPr/>
          <p:nvPr/>
        </p:nvSpPr>
        <p:spPr>
          <a:xfrm>
            <a:off x="467544" y="1556792"/>
            <a:ext cx="8136904" cy="400110"/>
          </a:xfrm>
          <a:prstGeom prst="rect">
            <a:avLst/>
          </a:prstGeom>
        </p:spPr>
        <p:txBody>
          <a:bodyPr wrap="square">
            <a:spAutoFit/>
          </a:bodyPr>
          <a:lstStyle/>
          <a:p>
            <a:r>
              <a:rPr lang="tr-TR" sz="2000" b="1" dirty="0">
                <a:solidFill>
                  <a:srgbClr val="C00000"/>
                </a:solidFill>
              </a:rPr>
              <a:t>8. AŞAMA :  Ana Boru Çapı </a:t>
            </a:r>
            <a:endParaRPr lang="tr-TR" sz="2000" b="1" baseline="-25000" dirty="0">
              <a:solidFill>
                <a:srgbClr val="C00000"/>
              </a:solidFill>
            </a:endParaRPr>
          </a:p>
        </p:txBody>
      </p:sp>
      <p:sp>
        <p:nvSpPr>
          <p:cNvPr id="7" name="Rectangle 1"/>
          <p:cNvSpPr>
            <a:spLocks noChangeArrowheads="1"/>
          </p:cNvSpPr>
          <p:nvPr/>
        </p:nvSpPr>
        <p:spPr bwMode="auto">
          <a:xfrm>
            <a:off x="251520" y="112474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400010"/>
            <a:ext cx="8568952" cy="5909310"/>
          </a:xfrm>
          <a:prstGeom prst="rect">
            <a:avLst/>
          </a:prstGeom>
        </p:spPr>
        <p:txBody>
          <a:bodyPr wrap="square">
            <a:spAutoFit/>
          </a:bodyPr>
          <a:lstStyle/>
          <a:p>
            <a:r>
              <a:rPr lang="tr-TR" b="1" dirty="0">
                <a:solidFill>
                  <a:srgbClr val="00B050"/>
                </a:solidFill>
                <a:ea typeface="Times New Roman" pitchFamily="18" charset="0"/>
                <a:cs typeface="Arial" pitchFamily="34" charset="0"/>
              </a:rPr>
              <a:t>2. AŞAMA : Pompa biriminin </a:t>
            </a:r>
            <a:r>
              <a:rPr lang="tr-TR" b="1" dirty="0" err="1">
                <a:solidFill>
                  <a:srgbClr val="00B050"/>
                </a:solidFill>
                <a:ea typeface="Times New Roman" pitchFamily="18" charset="0"/>
                <a:cs typeface="Arial" pitchFamily="34" charset="0"/>
              </a:rPr>
              <a:t>fBG</a:t>
            </a:r>
            <a:r>
              <a:rPr lang="tr-TR" b="1" dirty="0">
                <a:solidFill>
                  <a:srgbClr val="00B050"/>
                </a:solidFill>
                <a:ea typeface="Times New Roman" pitchFamily="18" charset="0"/>
                <a:cs typeface="Arial" pitchFamily="34" charset="0"/>
              </a:rPr>
              <a:t>-h başına toplam maliyeti </a:t>
            </a:r>
          </a:p>
          <a:p>
            <a:endParaRPr lang="tr-TR" b="1" dirty="0">
              <a:cs typeface="Arial" pitchFamily="34" charset="0"/>
            </a:endParaRPr>
          </a:p>
          <a:p>
            <a:r>
              <a:rPr lang="tr-TR" b="1" dirty="0">
                <a:cs typeface="Arial" pitchFamily="34" charset="0"/>
              </a:rPr>
              <a:t>	a) </a:t>
            </a:r>
            <a:r>
              <a:rPr lang="tr-TR" b="1" dirty="0" err="1">
                <a:cs typeface="Arial" pitchFamily="34" charset="0"/>
              </a:rPr>
              <a:t>Manometrik</a:t>
            </a:r>
            <a:r>
              <a:rPr lang="tr-TR" b="1" dirty="0">
                <a:cs typeface="Arial" pitchFamily="34" charset="0"/>
              </a:rPr>
              <a:t> yükseklik </a:t>
            </a:r>
          </a:p>
          <a:p>
            <a:endParaRPr lang="tr-TR" b="1" dirty="0">
              <a:cs typeface="Arial" pitchFamily="34" charset="0"/>
            </a:endParaRPr>
          </a:p>
          <a:p>
            <a:endParaRPr lang="tr-TR" b="1" dirty="0">
              <a:cs typeface="Arial" pitchFamily="34" charset="0"/>
            </a:endParaRPr>
          </a:p>
          <a:p>
            <a:endParaRPr lang="tr-TR" b="1" dirty="0">
              <a:cs typeface="Arial" pitchFamily="34" charset="0"/>
            </a:endParaRPr>
          </a:p>
          <a:p>
            <a:endParaRPr lang="tr-TR" b="1" dirty="0">
              <a:cs typeface="Arial" pitchFamily="34" charset="0"/>
            </a:endParaRPr>
          </a:p>
          <a:p>
            <a:r>
              <a:rPr lang="tr-TR" b="1" dirty="0">
                <a:cs typeface="Arial" pitchFamily="34" charset="0"/>
              </a:rPr>
              <a:t>	</a:t>
            </a:r>
            <a:r>
              <a:rPr lang="tr-TR" dirty="0" err="1">
                <a:cs typeface="Arial" pitchFamily="34" charset="0"/>
              </a:rPr>
              <a:t>H</a:t>
            </a:r>
            <a:r>
              <a:rPr lang="tr-TR" baseline="-25000" dirty="0" err="1">
                <a:cs typeface="Arial" pitchFamily="34" charset="0"/>
              </a:rPr>
              <a:t>de</a:t>
            </a:r>
            <a:r>
              <a:rPr lang="tr-TR" dirty="0">
                <a:cs typeface="Arial" pitchFamily="34" charset="0"/>
              </a:rPr>
              <a:t> : </a:t>
            </a:r>
            <a:r>
              <a:rPr lang="tr-TR" dirty="0" err="1">
                <a:cs typeface="Arial" pitchFamily="34" charset="0"/>
              </a:rPr>
              <a:t>hse</a:t>
            </a:r>
            <a:r>
              <a:rPr lang="tr-TR" dirty="0">
                <a:cs typeface="Arial" pitchFamily="34" charset="0"/>
              </a:rPr>
              <a:t> + </a:t>
            </a:r>
            <a:r>
              <a:rPr lang="tr-TR" dirty="0" err="1">
                <a:cs typeface="Arial" pitchFamily="34" charset="0"/>
              </a:rPr>
              <a:t>hy</a:t>
            </a:r>
            <a:r>
              <a:rPr lang="tr-TR" dirty="0">
                <a:cs typeface="Arial" pitchFamily="34" charset="0"/>
              </a:rPr>
              <a:t> = 0 +1 =1 m </a:t>
            </a:r>
          </a:p>
          <a:p>
            <a:r>
              <a:rPr lang="tr-TR" dirty="0">
                <a:cs typeface="Arial" pitchFamily="34" charset="0"/>
              </a:rPr>
              <a:t>	</a:t>
            </a:r>
          </a:p>
          <a:p>
            <a:r>
              <a:rPr lang="tr-TR" dirty="0">
                <a:cs typeface="Arial" pitchFamily="34" charset="0"/>
              </a:rPr>
              <a:t>	</a:t>
            </a:r>
            <a:r>
              <a:rPr lang="tr-TR" dirty="0" err="1">
                <a:cs typeface="Arial" pitchFamily="34" charset="0"/>
              </a:rPr>
              <a:t>h</a:t>
            </a:r>
            <a:r>
              <a:rPr lang="tr-TR" baseline="-25000" dirty="0" err="1">
                <a:cs typeface="Arial" pitchFamily="34" charset="0"/>
              </a:rPr>
              <a:t>g</a:t>
            </a:r>
            <a:r>
              <a:rPr lang="tr-TR" dirty="0">
                <a:cs typeface="Arial" pitchFamily="34" charset="0"/>
              </a:rPr>
              <a:t> : 99.00 – 96.30 =3. 70 m (Bayır aşağı)</a:t>
            </a:r>
          </a:p>
          <a:p>
            <a:endParaRPr lang="tr-TR" dirty="0">
              <a:cs typeface="Arial" pitchFamily="34" charset="0"/>
            </a:endParaRPr>
          </a:p>
          <a:p>
            <a:r>
              <a:rPr lang="tr-TR" dirty="0">
                <a:cs typeface="Arial" pitchFamily="34" charset="0"/>
              </a:rPr>
              <a:t>	</a:t>
            </a:r>
            <a:r>
              <a:rPr lang="tr-TR" dirty="0" err="1">
                <a:cs typeface="Arial" pitchFamily="34" charset="0"/>
              </a:rPr>
              <a:t>h</a:t>
            </a:r>
            <a:r>
              <a:rPr lang="tr-TR" baseline="-25000" dirty="0" err="1">
                <a:cs typeface="Arial" pitchFamily="34" charset="0"/>
              </a:rPr>
              <a:t>f</a:t>
            </a:r>
            <a:r>
              <a:rPr lang="tr-TR" dirty="0">
                <a:cs typeface="Arial" pitchFamily="34" charset="0"/>
              </a:rPr>
              <a:t> = 1.5 m/ 100 m (tahmini) </a:t>
            </a:r>
          </a:p>
          <a:p>
            <a:r>
              <a:rPr lang="tr-TR" dirty="0">
                <a:cs typeface="Arial" pitchFamily="34" charset="0"/>
              </a:rPr>
              <a:t>	 </a:t>
            </a:r>
            <a:r>
              <a:rPr lang="tr-TR" dirty="0" err="1">
                <a:cs typeface="Arial" pitchFamily="34" charset="0"/>
              </a:rPr>
              <a:t>h</a:t>
            </a:r>
            <a:r>
              <a:rPr lang="tr-TR" baseline="-25000" dirty="0" err="1">
                <a:cs typeface="Arial" pitchFamily="34" charset="0"/>
              </a:rPr>
              <a:t>f</a:t>
            </a:r>
            <a:r>
              <a:rPr lang="tr-TR" dirty="0">
                <a:cs typeface="Arial" pitchFamily="34" charset="0"/>
              </a:rPr>
              <a:t> = 1.5 m*205 / 100 m = 3.08  m (DC hattı kritik hat)</a:t>
            </a:r>
          </a:p>
          <a:p>
            <a:r>
              <a:rPr lang="tr-TR" dirty="0">
                <a:cs typeface="Arial" pitchFamily="34" charset="0"/>
              </a:rPr>
              <a:t>	</a:t>
            </a:r>
          </a:p>
          <a:p>
            <a:r>
              <a:rPr lang="tr-TR" dirty="0">
                <a:cs typeface="Arial" pitchFamily="34" charset="0"/>
              </a:rPr>
              <a:t>	</a:t>
            </a:r>
            <a:r>
              <a:rPr lang="tr-TR" dirty="0" err="1">
                <a:cs typeface="Arial" pitchFamily="34" charset="0"/>
              </a:rPr>
              <a:t>h</a:t>
            </a:r>
            <a:r>
              <a:rPr lang="tr-TR" baseline="-25000" dirty="0" err="1">
                <a:cs typeface="Arial" pitchFamily="34" charset="0"/>
              </a:rPr>
              <a:t>fkb</a:t>
            </a:r>
            <a:r>
              <a:rPr lang="tr-TR" dirty="0">
                <a:cs typeface="Arial" pitchFamily="34" charset="0"/>
              </a:rPr>
              <a:t> = 5.0 m </a:t>
            </a:r>
          </a:p>
          <a:p>
            <a:r>
              <a:rPr lang="tr-TR" dirty="0">
                <a:cs typeface="Arial" pitchFamily="34" charset="0"/>
              </a:rPr>
              <a:t>	H</a:t>
            </a:r>
            <a:r>
              <a:rPr lang="tr-TR" baseline="-25000" dirty="0">
                <a:cs typeface="Arial" pitchFamily="34" charset="0"/>
              </a:rPr>
              <a:t>a</a:t>
            </a:r>
            <a:r>
              <a:rPr lang="tr-TR" dirty="0">
                <a:cs typeface="Arial" pitchFamily="34" charset="0"/>
              </a:rPr>
              <a:t> = 11.00 m </a:t>
            </a:r>
          </a:p>
          <a:p>
            <a:endParaRPr lang="tr-TR" dirty="0">
              <a:cs typeface="Arial" pitchFamily="34" charset="0"/>
            </a:endParaRPr>
          </a:p>
          <a:p>
            <a:r>
              <a:rPr lang="tr-TR" dirty="0">
                <a:cs typeface="Arial" pitchFamily="34" charset="0"/>
              </a:rPr>
              <a:t>	</a:t>
            </a:r>
          </a:p>
          <a:p>
            <a:r>
              <a:rPr lang="tr-TR" dirty="0">
                <a:cs typeface="Arial" pitchFamily="34" charset="0"/>
              </a:rPr>
              <a:t>	</a:t>
            </a:r>
          </a:p>
          <a:p>
            <a:endParaRPr lang="tr-TR" b="1" dirty="0">
              <a:cs typeface="Arial" pitchFamily="34" charset="0"/>
            </a:endParaRPr>
          </a:p>
          <a:p>
            <a:endParaRPr lang="tr-TR" b="1" dirty="0">
              <a:cs typeface="Arial" pitchFamily="34" charset="0"/>
            </a:endParaRP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7585" name="Object 1"/>
          <p:cNvGraphicFramePr>
            <a:graphicFrameLocks noChangeAspect="1"/>
          </p:cNvGraphicFramePr>
          <p:nvPr/>
        </p:nvGraphicFramePr>
        <p:xfrm>
          <a:off x="1281113" y="1628775"/>
          <a:ext cx="4635500" cy="504825"/>
        </p:xfrm>
        <a:graphic>
          <a:graphicData uri="http://schemas.openxmlformats.org/presentationml/2006/ole">
            <mc:AlternateContent xmlns:mc="http://schemas.openxmlformats.org/markup-compatibility/2006">
              <mc:Choice xmlns:v="urn:schemas-microsoft-com:vml" Requires="v">
                <p:oleObj name="Denklem" r:id="rId2" imgW="1866600" imgH="241200" progId="Equation.3">
                  <p:embed/>
                </p:oleObj>
              </mc:Choice>
              <mc:Fallback>
                <p:oleObj name="Denklem" r:id="rId2" imgW="1866600" imgH="2412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1628775"/>
                        <a:ext cx="46355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7" name="Object 3"/>
          <p:cNvGraphicFramePr>
            <a:graphicFrameLocks noChangeAspect="1"/>
          </p:cNvGraphicFramePr>
          <p:nvPr>
            <p:extLst>
              <p:ext uri="{D42A27DB-BD31-4B8C-83A1-F6EECF244321}">
                <p14:modId xmlns:p14="http://schemas.microsoft.com/office/powerpoint/2010/main" val="1120988989"/>
              </p:ext>
            </p:extLst>
          </p:nvPr>
        </p:nvGraphicFramePr>
        <p:xfrm>
          <a:off x="1492250" y="5516563"/>
          <a:ext cx="5049838" cy="450850"/>
        </p:xfrm>
        <a:graphic>
          <a:graphicData uri="http://schemas.openxmlformats.org/presentationml/2006/ole">
            <mc:AlternateContent xmlns:mc="http://schemas.openxmlformats.org/markup-compatibility/2006">
              <mc:Choice xmlns:v="urn:schemas-microsoft-com:vml" Requires="v">
                <p:oleObj name="Denklem" r:id="rId4" imgW="2057400" imgH="215640" progId="Equation.3">
                  <p:embed/>
                </p:oleObj>
              </mc:Choice>
              <mc:Fallback>
                <p:oleObj name="Denklem" r:id="rId4" imgW="2057400" imgH="215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250" y="5516563"/>
                        <a:ext cx="5049838"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Dikdörtgen"/>
          <p:cNvSpPr/>
          <p:nvPr/>
        </p:nvSpPr>
        <p:spPr>
          <a:xfrm>
            <a:off x="6444208" y="5517232"/>
            <a:ext cx="1368152" cy="830997"/>
          </a:xfrm>
          <a:prstGeom prst="rect">
            <a:avLst/>
          </a:prstGeom>
        </p:spPr>
        <p:txBody>
          <a:bodyPr wrap="square">
            <a:spAutoFit/>
          </a:bodyPr>
          <a:lstStyle/>
          <a:p>
            <a:r>
              <a:rPr lang="tr-TR" sz="2400" dirty="0">
                <a:cs typeface="Arial" pitchFamily="34" charset="0"/>
              </a:rPr>
              <a:t>m ≈ 17m</a:t>
            </a:r>
          </a:p>
          <a:p>
            <a:r>
              <a:rPr lang="tr-TR" sz="2400" dirty="0">
                <a:cs typeface="Arial" pitchFamily="34" charset="0"/>
              </a:rPr>
              <a:t> </a:t>
            </a:r>
            <a:endParaRPr lang="tr-TR" sz="2400" dirty="0"/>
          </a:p>
        </p:txBody>
      </p:sp>
      <p:cxnSp>
        <p:nvCxnSpPr>
          <p:cNvPr id="9" name="8 Düz Bağlayıcı"/>
          <p:cNvCxnSpPr/>
          <p:nvPr/>
        </p:nvCxnSpPr>
        <p:spPr>
          <a:xfrm>
            <a:off x="2627784" y="573325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404664"/>
            <a:ext cx="7056784" cy="646331"/>
          </a:xfrm>
          <a:prstGeom prst="rect">
            <a:avLst/>
          </a:prstGeom>
        </p:spPr>
        <p:txBody>
          <a:bodyPr wrap="square">
            <a:spAutoFit/>
          </a:bodyPr>
          <a:lstStyle/>
          <a:p>
            <a:endParaRPr lang="tr-TR" b="1" dirty="0">
              <a:cs typeface="Arial" pitchFamily="34" charset="0"/>
            </a:endParaRPr>
          </a:p>
          <a:p>
            <a:r>
              <a:rPr lang="tr-TR" b="1" dirty="0">
                <a:cs typeface="Arial" pitchFamily="34" charset="0"/>
              </a:rPr>
              <a:t>	b) Pompa biriminin fren gücü</a:t>
            </a:r>
            <a:endParaRPr lang="tr-TR" dirty="0"/>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mc:AlternateContent xmlns:mc="http://schemas.openxmlformats.org/markup-compatibility/2006" xmlns:a14="http://schemas.microsoft.com/office/drawing/2010/main">
        <mc:Choice Requires="a14">
          <p:sp>
            <p:nvSpPr>
              <p:cNvPr id="79876" name="Object 4"/>
              <p:cNvSpPr txBox="1"/>
              <p:nvPr/>
            </p:nvSpPr>
            <p:spPr bwMode="auto">
              <a:xfrm>
                <a:off x="1858169" y="1276554"/>
                <a:ext cx="3071812" cy="698500"/>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tr-TR" i="1">
                          <a:solidFill>
                            <a:srgbClr val="000000"/>
                          </a:solidFill>
                          <a:latin typeface="Cambria Math" panose="02040503050406030204" pitchFamily="18" charset="0"/>
                        </a:rPr>
                        <m:t>𝑓𝐵𝐺</m:t>
                      </m:r>
                      <m:r>
                        <a:rPr lang="tr-TR" i="1">
                          <a:solidFill>
                            <a:srgbClr val="000000"/>
                          </a:solidFill>
                          <a:latin typeface="Cambria Math" panose="02040503050406030204" pitchFamily="18" charset="0"/>
                        </a:rPr>
                        <m:t>=</m:t>
                      </m:r>
                      <m:f>
                        <m:fPr>
                          <m:ctrlPr>
                            <a:rPr lang="tr-TR" i="1">
                              <a:solidFill>
                                <a:srgbClr val="000000"/>
                              </a:solidFill>
                              <a:latin typeface="Cambria Math" panose="02040503050406030204" pitchFamily="18" charset="0"/>
                            </a:rPr>
                          </m:ctrlPr>
                        </m:fPr>
                        <m:num>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𝐻</m:t>
                              </m:r>
                            </m:e>
                            <m:sub>
                              <m:r>
                                <a:rPr lang="tr-TR" i="1">
                                  <a:solidFill>
                                    <a:srgbClr val="000000"/>
                                  </a:solidFill>
                                  <a:latin typeface="Cambria Math" panose="02040503050406030204" pitchFamily="18" charset="0"/>
                                </a:rPr>
                                <m:t>𝑚</m:t>
                              </m:r>
                            </m:sub>
                          </m:sSub>
                          <m:r>
                            <a:rPr lang="tr-TR" i="1">
                              <a:solidFill>
                                <a:srgbClr val="000000"/>
                              </a:solidFill>
                              <a:latin typeface="Cambria Math" panose="02040503050406030204" pitchFamily="18" charset="0"/>
                            </a:rPr>
                            <m:t>𝑄</m:t>
                          </m:r>
                        </m:num>
                        <m:den>
                          <m:r>
                            <a:rPr lang="tr-TR" i="1">
                              <a:solidFill>
                                <a:srgbClr val="000000"/>
                              </a:solidFill>
                              <a:latin typeface="Cambria Math" panose="02040503050406030204" pitchFamily="18" charset="0"/>
                            </a:rPr>
                            <m:t>75</m:t>
                          </m:r>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𝜂</m:t>
                              </m:r>
                            </m:e>
                            <m:sub>
                              <m:r>
                                <a:rPr lang="tr-TR" i="1">
                                  <a:solidFill>
                                    <a:srgbClr val="000000"/>
                                  </a:solidFill>
                                  <a:latin typeface="Cambria Math" panose="02040503050406030204" pitchFamily="18" charset="0"/>
                                </a:rPr>
                                <m:t>𝑝</m:t>
                              </m:r>
                            </m:sub>
                          </m:sSub>
                        </m:den>
                      </m:f>
                      <m:r>
                        <a:rPr lang="tr-TR" i="1">
                          <a:solidFill>
                            <a:srgbClr val="000000"/>
                          </a:solidFill>
                          <a:latin typeface="Cambria Math" panose="02040503050406030204" pitchFamily="18" charset="0"/>
                        </a:rPr>
                        <m:t>=</m:t>
                      </m:r>
                      <m:f>
                        <m:fPr>
                          <m:ctrlPr>
                            <a:rPr lang="tr-TR" i="1">
                              <a:solidFill>
                                <a:srgbClr val="000000"/>
                              </a:solidFill>
                              <a:latin typeface="Cambria Math" panose="02040503050406030204" pitchFamily="18" charset="0"/>
                            </a:rPr>
                          </m:ctrlPr>
                        </m:fPr>
                        <m:num>
                          <m:r>
                            <a:rPr lang="tr-TR" i="1">
                              <a:solidFill>
                                <a:srgbClr val="000000"/>
                              </a:solidFill>
                              <a:latin typeface="Cambria Math" panose="02040503050406030204" pitchFamily="18" charset="0"/>
                            </a:rPr>
                            <m:t>17.38</m:t>
                          </m:r>
                          <m:r>
                            <a:rPr lang="tr-TR" i="1">
                              <a:solidFill>
                                <a:srgbClr val="000000"/>
                              </a:solidFill>
                              <a:latin typeface="Cambria Math" panose="02040503050406030204" pitchFamily="18" charset="0"/>
                            </a:rPr>
                            <m:t>𝑥</m:t>
                          </m:r>
                          <m:r>
                            <a:rPr lang="tr-TR" i="1">
                              <a:solidFill>
                                <a:srgbClr val="000000"/>
                              </a:solidFill>
                              <a:latin typeface="Cambria Math" panose="02040503050406030204" pitchFamily="18" charset="0"/>
                            </a:rPr>
                            <m:t>3.1</m:t>
                          </m:r>
                        </m:num>
                        <m:den>
                          <m:r>
                            <a:rPr lang="tr-TR" i="1">
                              <a:solidFill>
                                <a:srgbClr val="000000"/>
                              </a:solidFill>
                              <a:latin typeface="Cambria Math" panose="02040503050406030204" pitchFamily="18" charset="0"/>
                            </a:rPr>
                            <m:t>75</m:t>
                          </m:r>
                          <m:r>
                            <a:rPr lang="tr-TR" i="1">
                              <a:solidFill>
                                <a:srgbClr val="000000"/>
                              </a:solidFill>
                              <a:latin typeface="Cambria Math" panose="02040503050406030204" pitchFamily="18" charset="0"/>
                            </a:rPr>
                            <m:t>𝑥</m:t>
                          </m:r>
                          <m:r>
                            <a:rPr lang="tr-TR" i="1">
                              <a:solidFill>
                                <a:srgbClr val="000000"/>
                              </a:solidFill>
                              <a:latin typeface="Cambria Math" panose="02040503050406030204" pitchFamily="18" charset="0"/>
                            </a:rPr>
                            <m:t>0.70</m:t>
                          </m:r>
                        </m:den>
                      </m:f>
                      <m:r>
                        <a:rPr lang="tr-TR" i="1">
                          <a:solidFill>
                            <a:srgbClr val="000000"/>
                          </a:solidFill>
                          <a:latin typeface="Cambria Math" panose="02040503050406030204" pitchFamily="18" charset="0"/>
                        </a:rPr>
                        <m:t>=1</m:t>
                      </m:r>
                      <m:r>
                        <a:rPr lang="tr-TR" i="1">
                          <a:solidFill>
                            <a:srgbClr val="000000"/>
                          </a:solidFill>
                          <a:latin typeface="Cambria Math" panose="02040503050406030204" pitchFamily="18" charset="0"/>
                        </a:rPr>
                        <m:t>𝐵𝐺</m:t>
                      </m:r>
                    </m:oMath>
                  </m:oMathPara>
                </a14:m>
                <a:endParaRPr lang="tr-TR" dirty="0"/>
              </a:p>
            </p:txBody>
          </p:sp>
        </mc:Choice>
        <mc:Fallback xmlns="">
          <p:sp>
            <p:nvSpPr>
              <p:cNvPr id="79876" name="Object 4"/>
              <p:cNvSpPr txBox="1">
                <a:spLocks noRot="1" noChangeAspect="1" noMove="1" noResize="1" noEditPoints="1" noAdjustHandles="1" noChangeArrowheads="1" noChangeShapeType="1" noTextEdit="1"/>
              </p:cNvSpPr>
              <p:nvPr/>
            </p:nvSpPr>
            <p:spPr bwMode="auto">
              <a:xfrm>
                <a:off x="1858169" y="1276554"/>
                <a:ext cx="3071812" cy="698500"/>
              </a:xfrm>
              <a:prstGeom prst="rect">
                <a:avLst/>
              </a:prstGeom>
              <a:blipFill>
                <a:blip r:embed="rId2"/>
                <a:stretch>
                  <a:fillRect/>
                </a:stretch>
              </a:blipFill>
              <a:ln>
                <a:noFill/>
              </a:ln>
              <a:effectLst/>
            </p:spPr>
            <p:txBody>
              <a:bodyPr/>
              <a:lstStyle/>
              <a:p>
                <a:r>
                  <a:rPr lang="tr-TR">
                    <a:noFill/>
                  </a:rPr>
                  <a:t> </a:t>
                </a:r>
              </a:p>
            </p:txBody>
          </p:sp>
        </mc:Fallback>
      </mc:AlternateContent>
      <p:sp>
        <p:nvSpPr>
          <p:cNvPr id="8" name="7 Dikdörtgen"/>
          <p:cNvSpPr/>
          <p:nvPr/>
        </p:nvSpPr>
        <p:spPr>
          <a:xfrm>
            <a:off x="827584" y="1916832"/>
            <a:ext cx="7056784" cy="1200329"/>
          </a:xfrm>
          <a:prstGeom prst="rect">
            <a:avLst/>
          </a:prstGeom>
        </p:spPr>
        <p:txBody>
          <a:bodyPr wrap="square">
            <a:spAutoFit/>
          </a:bodyPr>
          <a:lstStyle/>
          <a:p>
            <a:endParaRPr lang="tr-TR" b="1" dirty="0">
              <a:cs typeface="Arial" pitchFamily="34" charset="0"/>
            </a:endParaRPr>
          </a:p>
          <a:p>
            <a:r>
              <a:rPr lang="tr-TR" b="1" dirty="0">
                <a:cs typeface="Arial" pitchFamily="34" charset="0"/>
              </a:rPr>
              <a:t>	c) Pompa birimi tesis masrafı </a:t>
            </a:r>
          </a:p>
          <a:p>
            <a:endParaRPr lang="tr-TR" b="1" dirty="0">
              <a:cs typeface="Arial" pitchFamily="34" charset="0"/>
            </a:endParaRPr>
          </a:p>
          <a:p>
            <a:r>
              <a:rPr lang="tr-TR" b="1" dirty="0">
                <a:cs typeface="Arial" pitchFamily="34" charset="0"/>
              </a:rPr>
              <a:t>		</a:t>
            </a:r>
            <a:r>
              <a:rPr lang="tr-TR" dirty="0">
                <a:cs typeface="Arial" pitchFamily="34" charset="0"/>
              </a:rPr>
              <a:t>TM = 300 TL </a:t>
            </a:r>
            <a:endParaRPr lang="tr-TR" dirty="0"/>
          </a:p>
        </p:txBody>
      </p:sp>
      <p:sp>
        <p:nvSpPr>
          <p:cNvPr id="9" name="8 Dikdörtgen"/>
          <p:cNvSpPr/>
          <p:nvPr/>
        </p:nvSpPr>
        <p:spPr>
          <a:xfrm>
            <a:off x="755576" y="3140968"/>
            <a:ext cx="7056784" cy="1200329"/>
          </a:xfrm>
          <a:prstGeom prst="rect">
            <a:avLst/>
          </a:prstGeom>
        </p:spPr>
        <p:txBody>
          <a:bodyPr wrap="square">
            <a:spAutoFit/>
          </a:bodyPr>
          <a:lstStyle/>
          <a:p>
            <a:endParaRPr lang="tr-TR" b="1" dirty="0">
              <a:cs typeface="Arial" pitchFamily="34" charset="0"/>
            </a:endParaRPr>
          </a:p>
          <a:p>
            <a:r>
              <a:rPr lang="tr-TR" b="1" dirty="0">
                <a:cs typeface="Arial" pitchFamily="34" charset="0"/>
              </a:rPr>
              <a:t>	d) </a:t>
            </a:r>
            <a:r>
              <a:rPr lang="tr-TR" b="1" dirty="0" err="1">
                <a:cs typeface="Arial" pitchFamily="34" charset="0"/>
              </a:rPr>
              <a:t>fBG</a:t>
            </a:r>
            <a:r>
              <a:rPr lang="tr-TR" b="1" dirty="0">
                <a:cs typeface="Arial" pitchFamily="34" charset="0"/>
              </a:rPr>
              <a:t> başına düşen tesis masrafı  </a:t>
            </a:r>
          </a:p>
          <a:p>
            <a:endParaRPr lang="tr-TR" b="1" dirty="0">
              <a:cs typeface="Arial" pitchFamily="34" charset="0"/>
            </a:endParaRPr>
          </a:p>
          <a:p>
            <a:r>
              <a:rPr lang="tr-TR" b="1" dirty="0">
                <a:cs typeface="Arial" pitchFamily="34" charset="0"/>
              </a:rPr>
              <a:t>		</a:t>
            </a:r>
            <a:endParaRPr lang="tr-TR" dirty="0"/>
          </a:p>
        </p:txBody>
      </p:sp>
      <mc:AlternateContent xmlns:mc="http://schemas.openxmlformats.org/markup-compatibility/2006" xmlns:a14="http://schemas.microsoft.com/office/drawing/2010/main">
        <mc:Choice Requires="a14">
          <p:sp>
            <p:nvSpPr>
              <p:cNvPr id="79877" name="Object 5"/>
              <p:cNvSpPr txBox="1"/>
              <p:nvPr/>
            </p:nvSpPr>
            <p:spPr bwMode="auto">
              <a:xfrm>
                <a:off x="1731963" y="3913188"/>
                <a:ext cx="3324225" cy="719137"/>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tr-TR" i="1">
                          <a:solidFill>
                            <a:srgbClr val="000000"/>
                          </a:solidFill>
                          <a:latin typeface="Cambria Math" panose="02040503050406030204" pitchFamily="18" charset="0"/>
                        </a:rPr>
                        <m:t>𝑇</m:t>
                      </m:r>
                      <m:sSub>
                        <m:sSubPr>
                          <m:ctrlPr>
                            <a:rPr lang="tr-TR" i="1">
                              <a:solidFill>
                                <a:srgbClr val="000000"/>
                              </a:solidFill>
                              <a:latin typeface="Cambria Math" panose="02040503050406030204" pitchFamily="18" charset="0"/>
                            </a:rPr>
                          </m:ctrlPr>
                        </m:sSubPr>
                        <m:e>
                          <m:r>
                            <a:rPr lang="tr-TR" i="1">
                              <a:solidFill>
                                <a:srgbClr val="000000"/>
                              </a:solidFill>
                              <a:latin typeface="Cambria Math" panose="02040503050406030204" pitchFamily="18" charset="0"/>
                            </a:rPr>
                            <m:t>𝑀</m:t>
                          </m:r>
                        </m:e>
                        <m:sub>
                          <m:r>
                            <a:rPr lang="tr-TR" i="1">
                              <a:solidFill>
                                <a:srgbClr val="000000"/>
                              </a:solidFill>
                              <a:latin typeface="Cambria Math" panose="02040503050406030204" pitchFamily="18" charset="0"/>
                            </a:rPr>
                            <m:t>𝑓𝐵𝐺</m:t>
                          </m:r>
                        </m:sub>
                      </m:sSub>
                      <m:r>
                        <a:rPr lang="tr-TR" i="1">
                          <a:solidFill>
                            <a:srgbClr val="000000"/>
                          </a:solidFill>
                          <a:latin typeface="Cambria Math" panose="02040503050406030204" pitchFamily="18" charset="0"/>
                        </a:rPr>
                        <m:t>=</m:t>
                      </m:r>
                      <m:f>
                        <m:fPr>
                          <m:ctrlPr>
                            <a:rPr lang="tr-TR" i="1">
                              <a:solidFill>
                                <a:srgbClr val="000000"/>
                              </a:solidFill>
                              <a:latin typeface="Cambria Math" panose="02040503050406030204" pitchFamily="18" charset="0"/>
                            </a:rPr>
                          </m:ctrlPr>
                        </m:fPr>
                        <m:num>
                          <m:r>
                            <a:rPr lang="tr-TR" i="1">
                              <a:solidFill>
                                <a:srgbClr val="000000"/>
                              </a:solidFill>
                              <a:latin typeface="Cambria Math" panose="02040503050406030204" pitchFamily="18" charset="0"/>
                            </a:rPr>
                            <m:t>𝑇𝑀</m:t>
                          </m:r>
                        </m:num>
                        <m:den>
                          <m:r>
                            <a:rPr lang="tr-TR" i="1">
                              <a:solidFill>
                                <a:srgbClr val="000000"/>
                              </a:solidFill>
                              <a:latin typeface="Cambria Math" panose="02040503050406030204" pitchFamily="18" charset="0"/>
                            </a:rPr>
                            <m:t>𝑓𝐵𝐺</m:t>
                          </m:r>
                        </m:den>
                      </m:f>
                      <m:r>
                        <a:rPr lang="tr-TR" i="1">
                          <a:solidFill>
                            <a:srgbClr val="000000"/>
                          </a:solidFill>
                          <a:latin typeface="Cambria Math" panose="02040503050406030204" pitchFamily="18" charset="0"/>
                        </a:rPr>
                        <m:t>=</m:t>
                      </m:r>
                      <m:f>
                        <m:fPr>
                          <m:ctrlPr>
                            <a:rPr lang="tr-TR" i="1">
                              <a:solidFill>
                                <a:srgbClr val="000000"/>
                              </a:solidFill>
                              <a:latin typeface="Cambria Math" panose="02040503050406030204" pitchFamily="18" charset="0"/>
                            </a:rPr>
                          </m:ctrlPr>
                        </m:fPr>
                        <m:num>
                          <m:r>
                            <a:rPr lang="tr-TR" i="1">
                              <a:solidFill>
                                <a:srgbClr val="000000"/>
                              </a:solidFill>
                              <a:latin typeface="Cambria Math" panose="02040503050406030204" pitchFamily="18" charset="0"/>
                            </a:rPr>
                            <m:t>300</m:t>
                          </m:r>
                        </m:num>
                        <m:den>
                          <m:r>
                            <a:rPr lang="tr-TR" i="1">
                              <a:solidFill>
                                <a:srgbClr val="000000"/>
                              </a:solidFill>
                              <a:latin typeface="Cambria Math" panose="02040503050406030204" pitchFamily="18" charset="0"/>
                            </a:rPr>
                            <m:t>1</m:t>
                          </m:r>
                        </m:den>
                      </m:f>
                      <m:r>
                        <a:rPr lang="tr-TR" i="1">
                          <a:solidFill>
                            <a:srgbClr val="000000"/>
                          </a:solidFill>
                          <a:latin typeface="Cambria Math" panose="02040503050406030204" pitchFamily="18" charset="0"/>
                        </a:rPr>
                        <m:t>=300</m:t>
                      </m:r>
                      <m:r>
                        <a:rPr lang="tr-TR" i="1">
                          <a:solidFill>
                            <a:srgbClr val="000000"/>
                          </a:solidFill>
                          <a:latin typeface="Cambria Math" panose="02040503050406030204" pitchFamily="18" charset="0"/>
                        </a:rPr>
                        <m:t>𝑇𝐿</m:t>
                      </m:r>
                      <m:r>
                        <a:rPr lang="tr-TR" i="1">
                          <a:solidFill>
                            <a:srgbClr val="000000"/>
                          </a:solidFill>
                          <a:latin typeface="Cambria Math" panose="02040503050406030204" pitchFamily="18" charset="0"/>
                        </a:rPr>
                        <m:t>/</m:t>
                      </m:r>
                      <m:r>
                        <a:rPr lang="tr-TR" i="1">
                          <a:solidFill>
                            <a:srgbClr val="000000"/>
                          </a:solidFill>
                          <a:latin typeface="Cambria Math" panose="02040503050406030204" pitchFamily="18" charset="0"/>
                        </a:rPr>
                        <m:t>𝑓𝐵𝐺</m:t>
                      </m:r>
                    </m:oMath>
                  </m:oMathPara>
                </a14:m>
                <a:endParaRPr lang="tr-TR" dirty="0"/>
              </a:p>
            </p:txBody>
          </p:sp>
        </mc:Choice>
        <mc:Fallback xmlns="">
          <p:sp>
            <p:nvSpPr>
              <p:cNvPr id="79877" name="Object 5"/>
              <p:cNvSpPr txBox="1">
                <a:spLocks noRot="1" noChangeAspect="1" noMove="1" noResize="1" noEditPoints="1" noAdjustHandles="1" noChangeArrowheads="1" noChangeShapeType="1" noTextEdit="1"/>
              </p:cNvSpPr>
              <p:nvPr/>
            </p:nvSpPr>
            <p:spPr bwMode="auto">
              <a:xfrm>
                <a:off x="1731963" y="3913188"/>
                <a:ext cx="3324225" cy="719137"/>
              </a:xfrm>
              <a:prstGeom prst="rect">
                <a:avLst/>
              </a:prstGeom>
              <a:blipFill>
                <a:blip r:embed="rId3"/>
                <a:stretch>
                  <a:fillRect/>
                </a:stretch>
              </a:blipFill>
              <a:ln>
                <a:noFill/>
              </a:ln>
              <a:effectLst/>
            </p:spPr>
            <p:txBody>
              <a:bodyPr/>
              <a:lstStyle/>
              <a:p>
                <a:r>
                  <a:rPr lang="tr-TR">
                    <a:noFill/>
                  </a:rPr>
                  <a:t> </a:t>
                </a:r>
              </a:p>
            </p:txBody>
          </p:sp>
        </mc:Fallback>
      </mc:AlternateContent>
      <p:sp>
        <p:nvSpPr>
          <p:cNvPr id="12" name="11 Dikdörtgen"/>
          <p:cNvSpPr/>
          <p:nvPr/>
        </p:nvSpPr>
        <p:spPr>
          <a:xfrm>
            <a:off x="827584" y="4869160"/>
            <a:ext cx="7056784" cy="1200329"/>
          </a:xfrm>
          <a:prstGeom prst="rect">
            <a:avLst/>
          </a:prstGeom>
        </p:spPr>
        <p:txBody>
          <a:bodyPr wrap="square">
            <a:spAutoFit/>
          </a:bodyPr>
          <a:lstStyle/>
          <a:p>
            <a:endParaRPr lang="tr-TR" b="1" dirty="0">
              <a:cs typeface="Arial" pitchFamily="34" charset="0"/>
            </a:endParaRPr>
          </a:p>
          <a:p>
            <a:r>
              <a:rPr lang="tr-TR" b="1" dirty="0">
                <a:cs typeface="Arial" pitchFamily="34" charset="0"/>
              </a:rPr>
              <a:t>	e) Servis ömrü</a:t>
            </a:r>
          </a:p>
          <a:p>
            <a:endParaRPr lang="tr-TR" b="1" dirty="0">
              <a:cs typeface="Arial" pitchFamily="34" charset="0"/>
            </a:endParaRPr>
          </a:p>
          <a:p>
            <a:r>
              <a:rPr lang="tr-TR" b="1" dirty="0">
                <a:cs typeface="Arial" pitchFamily="34" charset="0"/>
              </a:rPr>
              <a:t>		</a:t>
            </a:r>
            <a:r>
              <a:rPr lang="tr-TR" dirty="0">
                <a:cs typeface="Arial" pitchFamily="34" charset="0"/>
              </a:rPr>
              <a:t>n= 14 yıl </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2" name="11 Dikdörtgen"/>
          <p:cNvSpPr/>
          <p:nvPr/>
        </p:nvSpPr>
        <p:spPr>
          <a:xfrm>
            <a:off x="755576" y="548680"/>
            <a:ext cx="7056784" cy="1200329"/>
          </a:xfrm>
          <a:prstGeom prst="rect">
            <a:avLst/>
          </a:prstGeom>
        </p:spPr>
        <p:txBody>
          <a:bodyPr wrap="square">
            <a:spAutoFit/>
          </a:bodyPr>
          <a:lstStyle/>
          <a:p>
            <a:endParaRPr lang="tr-TR" b="1" dirty="0">
              <a:cs typeface="Arial" pitchFamily="34" charset="0"/>
            </a:endParaRPr>
          </a:p>
          <a:p>
            <a:r>
              <a:rPr lang="tr-TR" b="1" dirty="0">
                <a:cs typeface="Arial" pitchFamily="34" charset="0"/>
              </a:rPr>
              <a:t>	f) Faiz oranı</a:t>
            </a:r>
          </a:p>
          <a:p>
            <a:endParaRPr lang="tr-TR" b="1" dirty="0">
              <a:cs typeface="Arial" pitchFamily="34" charset="0"/>
            </a:endParaRPr>
          </a:p>
          <a:p>
            <a:r>
              <a:rPr lang="tr-TR" b="1" dirty="0">
                <a:cs typeface="Arial" pitchFamily="34" charset="0"/>
              </a:rPr>
              <a:t>		</a:t>
            </a:r>
            <a:r>
              <a:rPr lang="tr-TR" dirty="0">
                <a:cs typeface="Arial" pitchFamily="34" charset="0"/>
              </a:rPr>
              <a:t>i= % 10</a:t>
            </a:r>
            <a:endParaRPr lang="tr-TR" dirty="0"/>
          </a:p>
        </p:txBody>
      </p:sp>
      <p:sp>
        <p:nvSpPr>
          <p:cNvPr id="10" name="9 Dikdörtgen"/>
          <p:cNvSpPr/>
          <p:nvPr/>
        </p:nvSpPr>
        <p:spPr>
          <a:xfrm>
            <a:off x="899592" y="1844824"/>
            <a:ext cx="7056784" cy="646331"/>
          </a:xfrm>
          <a:prstGeom prst="rect">
            <a:avLst/>
          </a:prstGeom>
        </p:spPr>
        <p:txBody>
          <a:bodyPr wrap="square">
            <a:spAutoFit/>
          </a:bodyPr>
          <a:lstStyle/>
          <a:p>
            <a:endParaRPr lang="tr-TR" b="1" dirty="0">
              <a:cs typeface="Arial" pitchFamily="34" charset="0"/>
            </a:endParaRPr>
          </a:p>
          <a:p>
            <a:r>
              <a:rPr lang="tr-TR" b="1" dirty="0">
                <a:cs typeface="Arial" pitchFamily="34" charset="0"/>
              </a:rPr>
              <a:t>	g) Amortisman faktörü</a:t>
            </a:r>
          </a:p>
        </p:txBody>
      </p:sp>
      <p:sp>
        <p:nvSpPr>
          <p:cNvPr id="809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80900" name="Object 4"/>
          <p:cNvGraphicFramePr>
            <a:graphicFrameLocks noChangeAspect="1"/>
          </p:cNvGraphicFramePr>
          <p:nvPr>
            <p:extLst>
              <p:ext uri="{D42A27DB-BD31-4B8C-83A1-F6EECF244321}">
                <p14:modId xmlns:p14="http://schemas.microsoft.com/office/powerpoint/2010/main" val="2448160316"/>
              </p:ext>
            </p:extLst>
          </p:nvPr>
        </p:nvGraphicFramePr>
        <p:xfrm>
          <a:off x="2232025" y="2609850"/>
          <a:ext cx="5287963" cy="987425"/>
        </p:xfrm>
        <a:graphic>
          <a:graphicData uri="http://schemas.openxmlformats.org/presentationml/2006/ole">
            <mc:AlternateContent xmlns:mc="http://schemas.openxmlformats.org/markup-compatibility/2006">
              <mc:Choice xmlns:v="urn:schemas-microsoft-com:vml" Requires="v">
                <p:oleObj name="Denklem" r:id="rId2" imgW="2984400" imgH="609480" progId="Equation.3">
                  <p:embed/>
                </p:oleObj>
              </mc:Choice>
              <mc:Fallback>
                <p:oleObj name="Denklem" r:id="rId2" imgW="2984400" imgH="609480" progId="Equation.3">
                  <p:embed/>
                  <p:pic>
                    <p:nvPicPr>
                      <p:cNvPr id="0" name="Picture 2"/>
                      <p:cNvPicPr>
                        <a:picLocks noChangeAspect="1" noChangeArrowheads="1"/>
                      </p:cNvPicPr>
                      <p:nvPr/>
                    </p:nvPicPr>
                    <p:blipFill>
                      <a:blip r:embed="rId3"/>
                      <a:srcRect/>
                      <a:stretch>
                        <a:fillRect/>
                      </a:stretch>
                    </p:blipFill>
                    <p:spPr bwMode="auto">
                      <a:xfrm>
                        <a:off x="2232025" y="2609850"/>
                        <a:ext cx="5287963"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Dikdörtgen"/>
          <p:cNvSpPr/>
          <p:nvPr/>
        </p:nvSpPr>
        <p:spPr>
          <a:xfrm>
            <a:off x="827584" y="3573017"/>
            <a:ext cx="7056784" cy="1754326"/>
          </a:xfrm>
          <a:prstGeom prst="rect">
            <a:avLst/>
          </a:prstGeom>
        </p:spPr>
        <p:txBody>
          <a:bodyPr wrap="square">
            <a:spAutoFit/>
          </a:bodyPr>
          <a:lstStyle/>
          <a:p>
            <a:endParaRPr lang="tr-TR" b="1" dirty="0">
              <a:cs typeface="Arial" pitchFamily="34" charset="0"/>
            </a:endParaRPr>
          </a:p>
          <a:p>
            <a:r>
              <a:rPr lang="tr-TR" b="1" dirty="0">
                <a:cs typeface="Arial" pitchFamily="34" charset="0"/>
              </a:rPr>
              <a:t>	h) </a:t>
            </a:r>
            <a:r>
              <a:rPr lang="tr-TR" b="1" dirty="0" err="1">
                <a:cs typeface="Arial" pitchFamily="34" charset="0"/>
              </a:rPr>
              <a:t>fBG</a:t>
            </a:r>
            <a:r>
              <a:rPr lang="tr-TR" b="1" dirty="0">
                <a:cs typeface="Arial" pitchFamily="34" charset="0"/>
              </a:rPr>
              <a:t> –yıl başına sabit masraflar</a:t>
            </a:r>
          </a:p>
          <a:p>
            <a:endParaRPr lang="tr-TR" b="1" dirty="0">
              <a:cs typeface="Arial" pitchFamily="34" charset="0"/>
            </a:endParaRPr>
          </a:p>
          <a:p>
            <a:r>
              <a:rPr lang="tr-TR" b="1" dirty="0">
                <a:cs typeface="Arial" pitchFamily="34" charset="0"/>
              </a:rPr>
              <a:t>	</a:t>
            </a:r>
            <a:r>
              <a:rPr lang="tr-TR" i="1" dirty="0" err="1">
                <a:cs typeface="Arial" pitchFamily="34" charset="0"/>
              </a:rPr>
              <a:t>SM</a:t>
            </a:r>
            <a:r>
              <a:rPr lang="tr-TR" i="1" baseline="-25000" dirty="0" err="1">
                <a:cs typeface="Arial" pitchFamily="34" charset="0"/>
              </a:rPr>
              <a:t>fBG</a:t>
            </a:r>
            <a:r>
              <a:rPr lang="tr-TR" i="1" dirty="0">
                <a:cs typeface="Arial" pitchFamily="34" charset="0"/>
              </a:rPr>
              <a:t> =  AF * </a:t>
            </a:r>
            <a:r>
              <a:rPr lang="tr-TR" i="1" dirty="0" err="1">
                <a:cs typeface="Arial" pitchFamily="34" charset="0"/>
              </a:rPr>
              <a:t>TM</a:t>
            </a:r>
            <a:r>
              <a:rPr lang="tr-TR" i="1" baseline="-25000" dirty="0" err="1">
                <a:cs typeface="Arial" pitchFamily="34" charset="0"/>
              </a:rPr>
              <a:t>fBG</a:t>
            </a:r>
            <a:r>
              <a:rPr lang="tr-TR" i="1" dirty="0">
                <a:cs typeface="Arial" pitchFamily="34" charset="0"/>
              </a:rPr>
              <a:t> = </a:t>
            </a:r>
            <a:r>
              <a:rPr lang="tr-TR" dirty="0">
                <a:cs typeface="Arial" pitchFamily="34" charset="0"/>
              </a:rPr>
              <a:t>0.13575 * 300= 40.73 TL/</a:t>
            </a:r>
            <a:r>
              <a:rPr lang="tr-TR" dirty="0" err="1">
                <a:cs typeface="Arial" pitchFamily="34" charset="0"/>
              </a:rPr>
              <a:t>fBG</a:t>
            </a:r>
            <a:r>
              <a:rPr lang="tr-TR" dirty="0">
                <a:cs typeface="Arial" pitchFamily="34" charset="0"/>
              </a:rPr>
              <a:t>-yıl  </a:t>
            </a:r>
          </a:p>
          <a:p>
            <a:endParaRPr lang="tr-TR" b="1" dirty="0">
              <a:cs typeface="Arial" pitchFamily="34" charset="0"/>
            </a:endParaRPr>
          </a:p>
          <a:p>
            <a:r>
              <a:rPr lang="tr-TR" b="1" dirty="0">
                <a:cs typeface="Arial" pitchFamily="34" charset="0"/>
              </a:rPr>
              <a:t>		</a:t>
            </a:r>
            <a:endParaRPr lang="tr-TR" dirty="0"/>
          </a:p>
        </p:txBody>
      </p:sp>
      <p:sp>
        <p:nvSpPr>
          <p:cNvPr id="14" name="13 Dikdörtgen"/>
          <p:cNvSpPr/>
          <p:nvPr/>
        </p:nvSpPr>
        <p:spPr>
          <a:xfrm>
            <a:off x="899592" y="4869160"/>
            <a:ext cx="7056784" cy="1200329"/>
          </a:xfrm>
          <a:prstGeom prst="rect">
            <a:avLst/>
          </a:prstGeom>
        </p:spPr>
        <p:txBody>
          <a:bodyPr wrap="square">
            <a:spAutoFit/>
          </a:bodyPr>
          <a:lstStyle/>
          <a:p>
            <a:endParaRPr lang="tr-TR" b="1" dirty="0">
              <a:cs typeface="Arial" pitchFamily="34" charset="0"/>
            </a:endParaRPr>
          </a:p>
          <a:p>
            <a:r>
              <a:rPr lang="tr-TR" b="1" dirty="0">
                <a:cs typeface="Arial" pitchFamily="34" charset="0"/>
              </a:rPr>
              <a:t>	i) </a:t>
            </a:r>
            <a:r>
              <a:rPr lang="tr-TR" b="1" dirty="0" err="1">
                <a:cs typeface="Arial" pitchFamily="34" charset="0"/>
              </a:rPr>
              <a:t>fBG</a:t>
            </a:r>
            <a:r>
              <a:rPr lang="tr-TR" b="1" dirty="0">
                <a:cs typeface="Arial" pitchFamily="34" charset="0"/>
              </a:rPr>
              <a:t> –h başına sabit masraflar</a:t>
            </a:r>
            <a:endParaRPr lang="tr-TR" dirty="0">
              <a:cs typeface="Arial" pitchFamily="34" charset="0"/>
            </a:endParaRPr>
          </a:p>
          <a:p>
            <a:endParaRPr lang="tr-TR" b="1" dirty="0">
              <a:cs typeface="Arial" pitchFamily="34" charset="0"/>
            </a:endParaRPr>
          </a:p>
          <a:p>
            <a:r>
              <a:rPr lang="tr-TR" b="1" dirty="0">
                <a:cs typeface="Arial" pitchFamily="34" charset="0"/>
              </a:rPr>
              <a:t>		</a:t>
            </a:r>
            <a:endParaRPr lang="tr-TR" dirty="0"/>
          </a:p>
        </p:txBody>
      </p:sp>
      <p:graphicFrame>
        <p:nvGraphicFramePr>
          <p:cNvPr id="80903" name="Object 7"/>
          <p:cNvGraphicFramePr>
            <a:graphicFrameLocks noChangeAspect="1"/>
          </p:cNvGraphicFramePr>
          <p:nvPr>
            <p:extLst>
              <p:ext uri="{D42A27DB-BD31-4B8C-83A1-F6EECF244321}">
                <p14:modId xmlns:p14="http://schemas.microsoft.com/office/powerpoint/2010/main" val="1128511286"/>
              </p:ext>
            </p:extLst>
          </p:nvPr>
        </p:nvGraphicFramePr>
        <p:xfrm>
          <a:off x="2012950" y="5741988"/>
          <a:ext cx="4252913" cy="628650"/>
        </p:xfrm>
        <a:graphic>
          <a:graphicData uri="http://schemas.openxmlformats.org/presentationml/2006/ole">
            <mc:AlternateContent xmlns:mc="http://schemas.openxmlformats.org/markup-compatibility/2006">
              <mc:Choice xmlns:v="urn:schemas-microsoft-com:vml" Requires="v">
                <p:oleObj name="Denklem" r:id="rId4" imgW="3022560" imgH="406080" progId="Equation.3">
                  <p:embed/>
                </p:oleObj>
              </mc:Choice>
              <mc:Fallback>
                <p:oleObj name="Denklem" r:id="rId4" imgW="3022560" imgH="406080" progId="Equation.3">
                  <p:embed/>
                  <p:pic>
                    <p:nvPicPr>
                      <p:cNvPr id="0" name="Picture 3"/>
                      <p:cNvPicPr>
                        <a:picLocks noChangeAspect="1" noChangeArrowheads="1"/>
                      </p:cNvPicPr>
                      <p:nvPr/>
                    </p:nvPicPr>
                    <p:blipFill>
                      <a:blip r:embed="rId5"/>
                      <a:srcRect/>
                      <a:stretch>
                        <a:fillRect/>
                      </a:stretch>
                    </p:blipFill>
                    <p:spPr bwMode="auto">
                      <a:xfrm>
                        <a:off x="2012950" y="5741988"/>
                        <a:ext cx="42529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355740"/>
            <a:ext cx="8892480" cy="24160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eaLnBrk="0" fontAlgn="base" hangingPunct="0">
              <a:spcBef>
                <a:spcPct val="0"/>
              </a:spcBef>
              <a:spcAft>
                <a:spcPct val="0"/>
              </a:spcAft>
            </a:pPr>
            <a:r>
              <a:rPr lang="tr-TR" sz="2000" dirty="0"/>
              <a:t>		</a:t>
            </a:r>
            <a:r>
              <a:rPr kumimoji="0" lang="tr-TR" sz="2000" b="1" i="0" u="none" strike="noStrike" cap="none" normalizeH="0" baseline="0" dirty="0">
                <a:ln>
                  <a:noFill/>
                </a:ln>
                <a:solidFill>
                  <a:srgbClr val="C00000"/>
                </a:solidFill>
                <a:effectLst>
                  <a:outerShdw blurRad="38100" dist="38100" dir="2700000" algn="tl">
                    <a:srgbClr val="000000">
                      <a:alpha val="43137"/>
                    </a:srgbClr>
                  </a:outerShdw>
                </a:effectLst>
                <a:cs typeface="Arial" pitchFamily="34" charset="0"/>
              </a:rPr>
              <a:t>KAYNAK ARAŞTIRMASI</a:t>
            </a:r>
          </a:p>
          <a:p>
            <a:pPr algn="just"/>
            <a:endParaRPr lang="tr-TR" sz="2000" b="1" dirty="0">
              <a:cs typeface="Arial" pitchFamily="34" charset="0"/>
            </a:endParaRPr>
          </a:p>
          <a:p>
            <a:pPr algn="just"/>
            <a:r>
              <a:rPr lang="tr-TR" sz="1700" dirty="0"/>
              <a:t>          Çizelge’den görüleceği gibi, toprağın elektriksel iletkenliği </a:t>
            </a:r>
            <a:r>
              <a:rPr lang="tr-TR" sz="1700" b="1" dirty="0">
                <a:solidFill>
                  <a:srgbClr val="FF0000"/>
                </a:solidFill>
                <a:effectLst>
                  <a:outerShdw blurRad="38100" dist="38100" dir="2700000" algn="tl">
                    <a:srgbClr val="000000">
                      <a:alpha val="43137"/>
                    </a:srgbClr>
                  </a:outerShdw>
                </a:effectLst>
              </a:rPr>
              <a:t>0.46 – 0.93 </a:t>
            </a:r>
            <a:r>
              <a:rPr lang="tr-TR" sz="1700" b="1" dirty="0" err="1">
                <a:solidFill>
                  <a:srgbClr val="FF0000"/>
                </a:solidFill>
                <a:effectLst>
                  <a:outerShdw blurRad="38100" dist="38100" dir="2700000" algn="tl">
                    <a:srgbClr val="000000">
                      <a:alpha val="43137"/>
                    </a:srgbClr>
                  </a:outerShdw>
                </a:effectLst>
              </a:rPr>
              <a:t>dS</a:t>
            </a:r>
            <a:r>
              <a:rPr lang="tr-TR" sz="1700" b="1" dirty="0">
                <a:solidFill>
                  <a:srgbClr val="FF0000"/>
                </a:solidFill>
                <a:effectLst>
                  <a:outerShdw blurRad="38100" dist="38100" dir="2700000" algn="tl">
                    <a:srgbClr val="000000">
                      <a:alpha val="43137"/>
                    </a:srgbClr>
                  </a:outerShdw>
                </a:effectLst>
              </a:rPr>
              <a:t>/m </a:t>
            </a:r>
            <a:r>
              <a:rPr lang="tr-TR" sz="1700" dirty="0"/>
              <a:t>arasında değişmektedir ve alanda tuzluluk sorunu bulunmamaktadır</a:t>
            </a:r>
            <a:r>
              <a:rPr lang="tr-TR" sz="2000" dirty="0"/>
              <a:t>.  </a:t>
            </a:r>
          </a:p>
          <a:p>
            <a:pPr marL="457200" marR="0" lvl="0" indent="-457200" algn="just" defTabSz="914400" rtl="0" eaLnBrk="0" fontAlgn="base" latinLnBrk="0" hangingPunct="0">
              <a:lnSpc>
                <a:spcPct val="100000"/>
              </a:lnSpc>
              <a:spcBef>
                <a:spcPct val="0"/>
              </a:spcBef>
              <a:spcAft>
                <a:spcPct val="0"/>
              </a:spcAft>
              <a:buClrTx/>
              <a:buSzTx/>
              <a:tabLst/>
            </a:pPr>
            <a:endParaRPr lang="tr-TR" sz="2000" dirty="0"/>
          </a:p>
          <a:p>
            <a:pPr algn="just"/>
            <a:r>
              <a:rPr lang="tr-TR" sz="2000" dirty="0"/>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251520" y="1484784"/>
            <a:ext cx="88924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dirty="0"/>
              <a:t>		</a:t>
            </a:r>
          </a:p>
          <a:p>
            <a:pPr marL="457200" indent="-457200" algn="just" eaLnBrk="0" fontAlgn="base" hangingPunct="0">
              <a:spcBef>
                <a:spcPct val="0"/>
              </a:spcBef>
              <a:spcAft>
                <a:spcPct val="0"/>
              </a:spcAft>
            </a:pPr>
            <a:r>
              <a:rPr lang="tr-TR" dirty="0"/>
              <a:t>	</a:t>
            </a:r>
            <a:r>
              <a:rPr lang="tr-TR" sz="1500" dirty="0"/>
              <a:t>Çizelge  Proje alanı topraklarının bazı fiziksel özellikleri</a:t>
            </a:r>
          </a:p>
          <a:p>
            <a:pPr marL="457200" marR="0" lvl="0" indent="-457200" algn="just" defTabSz="914400" rtl="0" eaLnBrk="0" fontAlgn="base" latinLnBrk="0" hangingPunct="0">
              <a:lnSpc>
                <a:spcPct val="100000"/>
              </a:lnSpc>
              <a:spcBef>
                <a:spcPct val="0"/>
              </a:spcBef>
              <a:spcAft>
                <a:spcPct val="0"/>
              </a:spcAft>
              <a:buClrTx/>
              <a:buSzTx/>
              <a:tabLst/>
            </a:pPr>
            <a:endParaRPr kumimoji="0" lang="tr-TR" b="1" i="0" u="none" strike="noStrike" cap="none" normalizeH="0" dirty="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kumimoji="0" lang="tr-TR" b="1" i="0" u="none" strike="noStrike" cap="none" normalizeH="0" dirty="0">
                <a:ln>
                  <a:noFill/>
                </a:ln>
                <a:solidFill>
                  <a:schemeClr val="tx1"/>
                </a:solidFill>
                <a:effectLst/>
                <a:cs typeface="Arial" pitchFamily="34" charset="0"/>
              </a:rPr>
              <a:t> </a:t>
            </a:r>
            <a:endParaRPr kumimoji="0" lang="tr-TR" b="1"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a:ln>
                  <a:noFill/>
                </a:ln>
                <a:solidFill>
                  <a:schemeClr val="tx1"/>
                </a:solidFill>
                <a:effectLst/>
                <a:ea typeface="Times New Roman" pitchFamily="18" charset="0"/>
                <a:cs typeface="Arial" pitchFamily="34" charset="0"/>
              </a:rPr>
              <a:t>	</a:t>
            </a:r>
            <a:endParaRPr kumimoji="0" lang="tr-TR"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a:ln>
                <a:noFill/>
              </a:ln>
              <a:solidFill>
                <a:schemeClr val="tx1"/>
              </a:solidFill>
              <a:effectLst/>
              <a:latin typeface="Arial" pitchFamily="34" charset="0"/>
              <a:cs typeface="Arial" pitchFamily="34" charset="0"/>
            </a:endParaRPr>
          </a:p>
        </p:txBody>
      </p:sp>
      <p:sp>
        <p:nvSpPr>
          <p:cNvPr id="5" name="4 Dikdörtgen"/>
          <p:cNvSpPr/>
          <p:nvPr/>
        </p:nvSpPr>
        <p:spPr>
          <a:xfrm>
            <a:off x="4427984" y="6021288"/>
            <a:ext cx="4572000" cy="369332"/>
          </a:xfrm>
          <a:prstGeom prst="rect">
            <a:avLst/>
          </a:prstGeom>
        </p:spPr>
        <p:txBody>
          <a:bodyPr>
            <a:spAutoFit/>
          </a:bodyPr>
          <a:lstStyle/>
          <a:p>
            <a:r>
              <a:rPr lang="tr-TR" dirty="0" err="1"/>
              <a:t>d</a:t>
            </a:r>
            <a:r>
              <a:rPr lang="tr-TR" baseline="-25000" dirty="0" err="1"/>
              <a:t>k</a:t>
            </a:r>
            <a:r>
              <a:rPr lang="tr-TR" dirty="0"/>
              <a:t> = 223.0 mm/ 120 cm </a:t>
            </a:r>
          </a:p>
        </p:txBody>
      </p:sp>
      <p:sp>
        <p:nvSpPr>
          <p:cNvPr id="6" name="5 Dikdörtgen"/>
          <p:cNvSpPr/>
          <p:nvPr/>
        </p:nvSpPr>
        <p:spPr>
          <a:xfrm>
            <a:off x="827584" y="6021288"/>
            <a:ext cx="4572000" cy="369332"/>
          </a:xfrm>
          <a:prstGeom prst="rect">
            <a:avLst/>
          </a:prstGeom>
        </p:spPr>
        <p:txBody>
          <a:bodyPr>
            <a:spAutoFit/>
          </a:bodyPr>
          <a:lstStyle/>
          <a:p>
            <a:r>
              <a:rPr lang="tr-TR" dirty="0" err="1"/>
              <a:t>d</a:t>
            </a:r>
            <a:r>
              <a:rPr lang="tr-TR" baseline="-25000" dirty="0" err="1"/>
              <a:t>k</a:t>
            </a:r>
            <a:r>
              <a:rPr lang="tr-TR" dirty="0"/>
              <a:t> = 185.8 mm/ 1 m </a:t>
            </a:r>
          </a:p>
        </p:txBody>
      </p:sp>
      <p:graphicFrame>
        <p:nvGraphicFramePr>
          <p:cNvPr id="7" name="6 Tablo"/>
          <p:cNvGraphicFramePr>
            <a:graphicFrameLocks noGrp="1"/>
          </p:cNvGraphicFramePr>
          <p:nvPr/>
        </p:nvGraphicFramePr>
        <p:xfrm>
          <a:off x="755576" y="2204864"/>
          <a:ext cx="7848874" cy="3816424"/>
        </p:xfrm>
        <a:graphic>
          <a:graphicData uri="http://schemas.openxmlformats.org/drawingml/2006/table">
            <a:tbl>
              <a:tblPr/>
              <a:tblGrid>
                <a:gridCol w="1005922">
                  <a:extLst>
                    <a:ext uri="{9D8B030D-6E8A-4147-A177-3AD203B41FA5}">
                      <a16:colId xmlns:a16="http://schemas.microsoft.com/office/drawing/2014/main" val="20000"/>
                    </a:ext>
                  </a:extLst>
                </a:gridCol>
                <a:gridCol w="784493">
                  <a:extLst>
                    <a:ext uri="{9D8B030D-6E8A-4147-A177-3AD203B41FA5}">
                      <a16:colId xmlns:a16="http://schemas.microsoft.com/office/drawing/2014/main" val="20001"/>
                    </a:ext>
                  </a:extLst>
                </a:gridCol>
                <a:gridCol w="672986">
                  <a:extLst>
                    <a:ext uri="{9D8B030D-6E8A-4147-A177-3AD203B41FA5}">
                      <a16:colId xmlns:a16="http://schemas.microsoft.com/office/drawing/2014/main" val="20002"/>
                    </a:ext>
                  </a:extLst>
                </a:gridCol>
                <a:gridCol w="907067">
                  <a:extLst>
                    <a:ext uri="{9D8B030D-6E8A-4147-A177-3AD203B41FA5}">
                      <a16:colId xmlns:a16="http://schemas.microsoft.com/office/drawing/2014/main" val="20003"/>
                    </a:ext>
                  </a:extLst>
                </a:gridCol>
                <a:gridCol w="774211">
                  <a:extLst>
                    <a:ext uri="{9D8B030D-6E8A-4147-A177-3AD203B41FA5}">
                      <a16:colId xmlns:a16="http://schemas.microsoft.com/office/drawing/2014/main" val="20004"/>
                    </a:ext>
                  </a:extLst>
                </a:gridCol>
                <a:gridCol w="901533">
                  <a:extLst>
                    <a:ext uri="{9D8B030D-6E8A-4147-A177-3AD203B41FA5}">
                      <a16:colId xmlns:a16="http://schemas.microsoft.com/office/drawing/2014/main" val="20005"/>
                    </a:ext>
                  </a:extLst>
                </a:gridCol>
                <a:gridCol w="1012247">
                  <a:extLst>
                    <a:ext uri="{9D8B030D-6E8A-4147-A177-3AD203B41FA5}">
                      <a16:colId xmlns:a16="http://schemas.microsoft.com/office/drawing/2014/main" val="20006"/>
                    </a:ext>
                  </a:extLst>
                </a:gridCol>
                <a:gridCol w="1005922">
                  <a:extLst>
                    <a:ext uri="{9D8B030D-6E8A-4147-A177-3AD203B41FA5}">
                      <a16:colId xmlns:a16="http://schemas.microsoft.com/office/drawing/2014/main" val="20007"/>
                    </a:ext>
                  </a:extLst>
                </a:gridCol>
                <a:gridCol w="784493">
                  <a:extLst>
                    <a:ext uri="{9D8B030D-6E8A-4147-A177-3AD203B41FA5}">
                      <a16:colId xmlns:a16="http://schemas.microsoft.com/office/drawing/2014/main" val="20008"/>
                    </a:ext>
                  </a:extLst>
                </a:gridCol>
              </a:tblGrid>
              <a:tr h="422345">
                <a:tc rowSpan="2">
                  <a:txBody>
                    <a:bodyPr/>
                    <a:lstStyle/>
                    <a:p>
                      <a:pPr algn="ctr">
                        <a:lnSpc>
                          <a:spcPct val="100000"/>
                        </a:lnSpc>
                        <a:spcAft>
                          <a:spcPts val="0"/>
                        </a:spcAft>
                      </a:pPr>
                      <a:r>
                        <a:rPr lang="tr-TR" sz="1100" b="1" dirty="0">
                          <a:latin typeface="+mn-lt"/>
                          <a:ea typeface="Times New Roman"/>
                        </a:rPr>
                        <a:t>Profil</a:t>
                      </a:r>
                    </a:p>
                    <a:p>
                      <a:pPr algn="ctr">
                        <a:lnSpc>
                          <a:spcPct val="100000"/>
                        </a:lnSpc>
                        <a:spcAft>
                          <a:spcPts val="0"/>
                        </a:spcAft>
                      </a:pPr>
                      <a:r>
                        <a:rPr lang="tr-TR" sz="1100" b="1" dirty="0">
                          <a:latin typeface="+mn-lt"/>
                          <a:ea typeface="Times New Roman"/>
                        </a:rPr>
                        <a:t>no</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Derinlik</a:t>
                      </a:r>
                    </a:p>
                    <a:p>
                      <a:pPr algn="ctr">
                        <a:lnSpc>
                          <a:spcPct val="100000"/>
                        </a:lnSpc>
                        <a:spcAft>
                          <a:spcPts val="0"/>
                        </a:spcAft>
                      </a:pPr>
                      <a:r>
                        <a:rPr lang="tr-TR" sz="1100" b="1" dirty="0">
                          <a:latin typeface="+mn-lt"/>
                          <a:ea typeface="Times New Roman"/>
                        </a:rPr>
                        <a:t>(cm)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Bünye</a:t>
                      </a:r>
                    </a:p>
                    <a:p>
                      <a:pPr algn="ctr">
                        <a:lnSpc>
                          <a:spcPct val="100000"/>
                        </a:lnSpc>
                        <a:spcAft>
                          <a:spcPts val="0"/>
                        </a:spcAft>
                      </a:pPr>
                      <a:r>
                        <a:rPr lang="tr-TR" sz="1100" b="1" dirty="0">
                          <a:latin typeface="+mn-lt"/>
                          <a:ea typeface="Times New Roman"/>
                        </a:rPr>
                        <a:t>sınıfı</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Tarla</a:t>
                      </a:r>
                    </a:p>
                    <a:p>
                      <a:pPr algn="ctr">
                        <a:lnSpc>
                          <a:spcPct val="100000"/>
                        </a:lnSpc>
                        <a:spcAft>
                          <a:spcPts val="0"/>
                        </a:spcAft>
                      </a:pPr>
                      <a:r>
                        <a:rPr lang="tr-TR" sz="1100" b="1" dirty="0">
                          <a:latin typeface="+mn-lt"/>
                          <a:ea typeface="Times New Roman"/>
                        </a:rPr>
                        <a:t>kapasitesi,</a:t>
                      </a:r>
                    </a:p>
                    <a:p>
                      <a:pPr algn="ctr">
                        <a:lnSpc>
                          <a:spcPct val="100000"/>
                        </a:lnSpc>
                        <a:spcAft>
                          <a:spcPts val="0"/>
                        </a:spcAft>
                      </a:pPr>
                      <a:r>
                        <a:rPr lang="tr-TR" sz="1100" b="1" dirty="0">
                          <a:latin typeface="+mn-lt"/>
                          <a:ea typeface="Times New Roman"/>
                        </a:rPr>
                        <a:t>TK (%)</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Solma noktası,</a:t>
                      </a:r>
                    </a:p>
                    <a:p>
                      <a:pPr algn="ctr">
                        <a:lnSpc>
                          <a:spcPct val="100000"/>
                        </a:lnSpc>
                        <a:spcAft>
                          <a:spcPts val="0"/>
                        </a:spcAft>
                      </a:pPr>
                      <a:r>
                        <a:rPr lang="tr-TR" sz="1100" b="1" dirty="0">
                          <a:latin typeface="+mn-lt"/>
                          <a:ea typeface="Times New Roman"/>
                        </a:rPr>
                        <a:t>SN (%)</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Hacim ağırlığı,</a:t>
                      </a:r>
                    </a:p>
                    <a:p>
                      <a:pPr algn="ctr">
                        <a:lnSpc>
                          <a:spcPct val="100000"/>
                        </a:lnSpc>
                        <a:spcAft>
                          <a:spcPts val="0"/>
                        </a:spcAft>
                      </a:pPr>
                      <a:r>
                        <a:rPr lang="tr-TR" sz="1100" b="1" dirty="0">
                          <a:latin typeface="+mn-lt"/>
                          <a:ea typeface="Times New Roman"/>
                          <a:sym typeface="Symbol"/>
                        </a:rPr>
                        <a:t></a:t>
                      </a:r>
                      <a:r>
                        <a:rPr lang="tr-TR" sz="1100" b="1" baseline="-25000" dirty="0">
                          <a:latin typeface="+mn-lt"/>
                          <a:ea typeface="Times New Roman"/>
                        </a:rPr>
                        <a:t>t</a:t>
                      </a:r>
                      <a:r>
                        <a:rPr lang="tr-TR" sz="1100" b="1" dirty="0">
                          <a:latin typeface="+mn-lt"/>
                          <a:ea typeface="Times New Roman"/>
                        </a:rPr>
                        <a:t> (g/cm</a:t>
                      </a:r>
                      <a:r>
                        <a:rPr lang="tr-TR" sz="1100" b="1" baseline="30000" dirty="0">
                          <a:latin typeface="+mn-lt"/>
                          <a:ea typeface="Times New Roman"/>
                        </a:rPr>
                        <a:t>3</a:t>
                      </a:r>
                      <a:r>
                        <a:rPr lang="tr-TR" sz="1100" b="1" dirty="0">
                          <a:latin typeface="+mn-lt"/>
                          <a:ea typeface="Times New Roman"/>
                        </a:rPr>
                        <a:t>)</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Elektriksel iletkenlik,</a:t>
                      </a:r>
                    </a:p>
                    <a:p>
                      <a:pPr algn="ctr">
                        <a:lnSpc>
                          <a:spcPct val="100000"/>
                        </a:lnSpc>
                        <a:spcAft>
                          <a:spcPts val="0"/>
                        </a:spcAft>
                      </a:pPr>
                      <a:r>
                        <a:rPr lang="tr-TR" sz="1100" b="1" dirty="0">
                          <a:latin typeface="+mn-lt"/>
                          <a:ea typeface="Times New Roman"/>
                        </a:rPr>
                        <a:t>EC (</a:t>
                      </a:r>
                      <a:r>
                        <a:rPr lang="tr-TR" sz="1100" b="1" dirty="0" err="1">
                          <a:latin typeface="+mn-lt"/>
                          <a:ea typeface="Times New Roman"/>
                        </a:rPr>
                        <a:t>dS</a:t>
                      </a:r>
                      <a:r>
                        <a:rPr lang="tr-TR" sz="1100" b="1" dirty="0">
                          <a:latin typeface="+mn-lt"/>
                          <a:ea typeface="Times New Roman"/>
                        </a:rPr>
                        <a:t>/m)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tr-TR" sz="1100" b="1" dirty="0">
                          <a:latin typeface="+mn-lt"/>
                          <a:ea typeface="Times New Roman"/>
                        </a:rPr>
                        <a:t>Kullanılabilir su tutma kapasitesi</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0"/>
                  </a:ext>
                </a:extLst>
              </a:tr>
              <a:tr h="22649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00000"/>
                        </a:lnSpc>
                        <a:spcAft>
                          <a:spcPts val="0"/>
                        </a:spcAft>
                      </a:pPr>
                      <a:r>
                        <a:rPr lang="tr-TR" sz="1100" b="1">
                          <a:latin typeface="+mn-lt"/>
                          <a:ea typeface="Times New Roman"/>
                        </a:rPr>
                        <a:t>mm/30 cm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b="1" dirty="0">
                          <a:latin typeface="+mn-lt"/>
                          <a:ea typeface="Times New Roman"/>
                        </a:rPr>
                        <a:t>Toplam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55862">
                <a:tc>
                  <a:txBody>
                    <a:bodyPr/>
                    <a:lstStyle/>
                    <a:p>
                      <a:pPr algn="ctr">
                        <a:lnSpc>
                          <a:spcPct val="100000"/>
                        </a:lnSpc>
                        <a:spcAft>
                          <a:spcPts val="0"/>
                        </a:spcAft>
                      </a:pPr>
                      <a:r>
                        <a:rPr lang="tr-TR" sz="1100" dirty="0">
                          <a:latin typeface="Times New Roman"/>
                          <a:ea typeface="Times New Roman"/>
                          <a:cs typeface="Times New Roman"/>
                        </a:rPr>
                        <a:t>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0-30</a:t>
                      </a:r>
                    </a:p>
                    <a:p>
                      <a:pPr algn="ctr">
                        <a:lnSpc>
                          <a:spcPct val="100000"/>
                        </a:lnSpc>
                        <a:spcAft>
                          <a:spcPts val="0"/>
                        </a:spcAft>
                      </a:pPr>
                      <a:r>
                        <a:rPr lang="tr-TR" sz="1100" dirty="0">
                          <a:latin typeface="Times New Roman"/>
                          <a:ea typeface="Times New Roman"/>
                          <a:cs typeface="Times New Roman"/>
                        </a:rPr>
                        <a:t>30-60</a:t>
                      </a:r>
                    </a:p>
                    <a:p>
                      <a:pPr algn="ctr">
                        <a:lnSpc>
                          <a:spcPct val="100000"/>
                        </a:lnSpc>
                        <a:spcAft>
                          <a:spcPts val="0"/>
                        </a:spcAft>
                      </a:pPr>
                      <a:r>
                        <a:rPr lang="tr-TR" sz="1100" dirty="0">
                          <a:latin typeface="Times New Roman"/>
                          <a:ea typeface="Times New Roman"/>
                          <a:cs typeface="Times New Roman"/>
                        </a:rPr>
                        <a:t>60-90</a:t>
                      </a:r>
                    </a:p>
                    <a:p>
                      <a:pPr algn="ctr">
                        <a:lnSpc>
                          <a:spcPct val="100000"/>
                        </a:lnSpc>
                        <a:spcAft>
                          <a:spcPts val="0"/>
                        </a:spcAft>
                      </a:pPr>
                      <a:r>
                        <a:rPr lang="tr-TR" sz="1100" dirty="0">
                          <a:latin typeface="Times New Roman"/>
                          <a:ea typeface="Times New Roman"/>
                          <a:cs typeface="Times New Roman"/>
                        </a:rPr>
                        <a:t>90-120</a:t>
                      </a:r>
                    </a:p>
                    <a:p>
                      <a:pPr algn="ctr">
                        <a:lnSpc>
                          <a:spcPct val="100000"/>
                        </a:lnSpc>
                        <a:spcAft>
                          <a:spcPts val="0"/>
                        </a:spcAft>
                      </a:pPr>
                      <a:r>
                        <a:rPr lang="tr-TR" sz="1100" dirty="0">
                          <a:latin typeface="Times New Roman"/>
                          <a:ea typeface="Times New Roman"/>
                          <a:cs typeface="Times New Roman"/>
                        </a:rPr>
                        <a:t>120-150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34.6</a:t>
                      </a:r>
                    </a:p>
                    <a:p>
                      <a:pPr algn="ctr">
                        <a:lnSpc>
                          <a:spcPct val="100000"/>
                        </a:lnSpc>
                        <a:spcAft>
                          <a:spcPts val="0"/>
                        </a:spcAft>
                      </a:pPr>
                      <a:r>
                        <a:rPr lang="tr-TR" sz="1100" dirty="0">
                          <a:latin typeface="Times New Roman"/>
                          <a:ea typeface="Times New Roman"/>
                          <a:cs typeface="Times New Roman"/>
                        </a:rPr>
                        <a:t>33.5</a:t>
                      </a:r>
                    </a:p>
                    <a:p>
                      <a:pPr algn="ctr">
                        <a:lnSpc>
                          <a:spcPct val="100000"/>
                        </a:lnSpc>
                        <a:spcAft>
                          <a:spcPts val="0"/>
                        </a:spcAft>
                      </a:pPr>
                      <a:r>
                        <a:rPr lang="tr-TR" sz="1100" dirty="0">
                          <a:latin typeface="Times New Roman"/>
                          <a:ea typeface="Times New Roman"/>
                          <a:cs typeface="Times New Roman"/>
                        </a:rPr>
                        <a:t>35.4</a:t>
                      </a:r>
                    </a:p>
                    <a:p>
                      <a:pPr algn="ctr">
                        <a:lnSpc>
                          <a:spcPct val="100000"/>
                        </a:lnSpc>
                        <a:spcAft>
                          <a:spcPts val="0"/>
                        </a:spcAft>
                      </a:pPr>
                      <a:r>
                        <a:rPr lang="tr-TR" sz="1100" dirty="0">
                          <a:latin typeface="Times New Roman"/>
                          <a:ea typeface="Times New Roman"/>
                          <a:cs typeface="Times New Roman"/>
                        </a:rPr>
                        <a:t>36.2</a:t>
                      </a:r>
                    </a:p>
                    <a:p>
                      <a:pPr algn="ctr">
                        <a:lnSpc>
                          <a:spcPct val="100000"/>
                        </a:lnSpc>
                        <a:spcAft>
                          <a:spcPts val="0"/>
                        </a:spcAft>
                      </a:pPr>
                      <a:r>
                        <a:rPr lang="tr-TR" sz="1100" dirty="0">
                          <a:latin typeface="Times New Roman"/>
                          <a:ea typeface="Times New Roman"/>
                          <a:cs typeface="Times New Roman"/>
                        </a:rPr>
                        <a:t>36.7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18.6</a:t>
                      </a:r>
                    </a:p>
                    <a:p>
                      <a:pPr algn="ctr">
                        <a:lnSpc>
                          <a:spcPct val="100000"/>
                        </a:lnSpc>
                        <a:spcAft>
                          <a:spcPts val="0"/>
                        </a:spcAft>
                      </a:pPr>
                      <a:r>
                        <a:rPr lang="tr-TR" sz="1100">
                          <a:latin typeface="Times New Roman"/>
                          <a:ea typeface="Times New Roman"/>
                          <a:cs typeface="Times New Roman"/>
                        </a:rPr>
                        <a:t>19.2</a:t>
                      </a:r>
                    </a:p>
                    <a:p>
                      <a:pPr algn="ctr">
                        <a:lnSpc>
                          <a:spcPct val="100000"/>
                        </a:lnSpc>
                        <a:spcAft>
                          <a:spcPts val="0"/>
                        </a:spcAft>
                      </a:pPr>
                      <a:r>
                        <a:rPr lang="tr-TR" sz="1100">
                          <a:latin typeface="Times New Roman"/>
                          <a:ea typeface="Times New Roman"/>
                          <a:cs typeface="Times New Roman"/>
                        </a:rPr>
                        <a:t>21.1</a:t>
                      </a:r>
                    </a:p>
                    <a:p>
                      <a:pPr algn="ctr">
                        <a:lnSpc>
                          <a:spcPct val="100000"/>
                        </a:lnSpc>
                        <a:spcAft>
                          <a:spcPts val="0"/>
                        </a:spcAft>
                      </a:pPr>
                      <a:r>
                        <a:rPr lang="tr-TR" sz="1100">
                          <a:latin typeface="Times New Roman"/>
                          <a:ea typeface="Times New Roman"/>
                          <a:cs typeface="Times New Roman"/>
                        </a:rPr>
                        <a:t>21.7</a:t>
                      </a:r>
                    </a:p>
                    <a:p>
                      <a:pPr algn="ctr">
                        <a:lnSpc>
                          <a:spcPct val="100000"/>
                        </a:lnSpc>
                        <a:spcAft>
                          <a:spcPts val="0"/>
                        </a:spcAft>
                      </a:pPr>
                      <a:r>
                        <a:rPr lang="tr-TR" sz="1100">
                          <a:latin typeface="Times New Roman"/>
                          <a:ea typeface="Times New Roman"/>
                          <a:cs typeface="Times New Roman"/>
                        </a:rPr>
                        <a:t>20.8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1.21</a:t>
                      </a:r>
                    </a:p>
                    <a:p>
                      <a:pPr algn="ctr">
                        <a:lnSpc>
                          <a:spcPct val="100000"/>
                        </a:lnSpc>
                        <a:spcAft>
                          <a:spcPts val="0"/>
                        </a:spcAft>
                      </a:pPr>
                      <a:r>
                        <a:rPr lang="tr-TR" sz="1100">
                          <a:latin typeface="Times New Roman"/>
                          <a:ea typeface="Times New Roman"/>
                          <a:cs typeface="Times New Roman"/>
                        </a:rPr>
                        <a:t>1.29</a:t>
                      </a:r>
                    </a:p>
                    <a:p>
                      <a:pPr algn="ctr">
                        <a:lnSpc>
                          <a:spcPct val="100000"/>
                        </a:lnSpc>
                        <a:spcAft>
                          <a:spcPts val="0"/>
                        </a:spcAft>
                      </a:pPr>
                      <a:r>
                        <a:rPr lang="tr-TR" sz="1100">
                          <a:latin typeface="Times New Roman"/>
                          <a:ea typeface="Times New Roman"/>
                          <a:cs typeface="Times New Roman"/>
                        </a:rPr>
                        <a:t>1.18</a:t>
                      </a:r>
                    </a:p>
                    <a:p>
                      <a:pPr algn="ctr">
                        <a:lnSpc>
                          <a:spcPct val="100000"/>
                        </a:lnSpc>
                        <a:spcAft>
                          <a:spcPts val="0"/>
                        </a:spcAft>
                      </a:pPr>
                      <a:r>
                        <a:rPr lang="tr-TR" sz="1100">
                          <a:latin typeface="Times New Roman"/>
                          <a:ea typeface="Times New Roman"/>
                          <a:cs typeface="Times New Roman"/>
                        </a:rPr>
                        <a:t>1.16</a:t>
                      </a:r>
                    </a:p>
                    <a:p>
                      <a:pPr algn="ctr">
                        <a:lnSpc>
                          <a:spcPct val="100000"/>
                        </a:lnSpc>
                        <a:spcAft>
                          <a:spcPts val="0"/>
                        </a:spcAft>
                      </a:pPr>
                      <a:r>
                        <a:rPr lang="tr-TR" sz="1100">
                          <a:latin typeface="Times New Roman"/>
                          <a:ea typeface="Times New Roman"/>
                          <a:cs typeface="Times New Roman"/>
                        </a:rPr>
                        <a:t>1.20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0.46</a:t>
                      </a:r>
                    </a:p>
                    <a:p>
                      <a:pPr algn="ctr">
                        <a:lnSpc>
                          <a:spcPct val="100000"/>
                        </a:lnSpc>
                        <a:spcAft>
                          <a:spcPts val="0"/>
                        </a:spcAft>
                      </a:pPr>
                      <a:r>
                        <a:rPr lang="tr-TR" sz="1100">
                          <a:latin typeface="Times New Roman"/>
                          <a:ea typeface="Times New Roman"/>
                          <a:cs typeface="Times New Roman"/>
                        </a:rPr>
                        <a:t>0.57</a:t>
                      </a:r>
                    </a:p>
                    <a:p>
                      <a:pPr algn="ctr">
                        <a:lnSpc>
                          <a:spcPct val="100000"/>
                        </a:lnSpc>
                        <a:spcAft>
                          <a:spcPts val="0"/>
                        </a:spcAft>
                      </a:pPr>
                      <a:r>
                        <a:rPr lang="tr-TR" sz="1100">
                          <a:latin typeface="Times New Roman"/>
                          <a:ea typeface="Times New Roman"/>
                          <a:cs typeface="Times New Roman"/>
                        </a:rPr>
                        <a:t>0.52</a:t>
                      </a:r>
                    </a:p>
                    <a:p>
                      <a:pPr algn="ctr">
                        <a:lnSpc>
                          <a:spcPct val="100000"/>
                        </a:lnSpc>
                        <a:spcAft>
                          <a:spcPts val="0"/>
                        </a:spcAft>
                      </a:pPr>
                      <a:r>
                        <a:rPr lang="tr-TR" sz="1100">
                          <a:latin typeface="Times New Roman"/>
                          <a:ea typeface="Times New Roman"/>
                          <a:cs typeface="Times New Roman"/>
                        </a:rPr>
                        <a:t>0.68</a:t>
                      </a:r>
                    </a:p>
                    <a:p>
                      <a:pPr algn="ctr">
                        <a:lnSpc>
                          <a:spcPct val="100000"/>
                        </a:lnSpc>
                        <a:spcAft>
                          <a:spcPts val="0"/>
                        </a:spcAft>
                      </a:pPr>
                      <a:r>
                        <a:rPr lang="tr-TR" sz="1100">
                          <a:latin typeface="Times New Roman"/>
                          <a:ea typeface="Times New Roman"/>
                          <a:cs typeface="Times New Roman"/>
                        </a:rPr>
                        <a:t>0.84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58.1</a:t>
                      </a:r>
                    </a:p>
                    <a:p>
                      <a:pPr algn="ctr">
                        <a:lnSpc>
                          <a:spcPct val="100000"/>
                        </a:lnSpc>
                        <a:spcAft>
                          <a:spcPts val="0"/>
                        </a:spcAft>
                      </a:pPr>
                      <a:r>
                        <a:rPr lang="tr-TR" sz="1100" dirty="0">
                          <a:latin typeface="Times New Roman"/>
                          <a:ea typeface="Times New Roman"/>
                          <a:cs typeface="Times New Roman"/>
                        </a:rPr>
                        <a:t>55.3</a:t>
                      </a:r>
                    </a:p>
                    <a:p>
                      <a:pPr algn="ctr">
                        <a:lnSpc>
                          <a:spcPct val="100000"/>
                        </a:lnSpc>
                        <a:spcAft>
                          <a:spcPts val="0"/>
                        </a:spcAft>
                      </a:pPr>
                      <a:r>
                        <a:rPr lang="tr-TR" sz="1100" dirty="0">
                          <a:latin typeface="Times New Roman"/>
                          <a:ea typeface="Times New Roman"/>
                          <a:cs typeface="Times New Roman"/>
                        </a:rPr>
                        <a:t>50.6</a:t>
                      </a:r>
                    </a:p>
                    <a:p>
                      <a:pPr algn="ctr">
                        <a:lnSpc>
                          <a:spcPct val="100000"/>
                        </a:lnSpc>
                        <a:spcAft>
                          <a:spcPts val="0"/>
                        </a:spcAft>
                      </a:pPr>
                      <a:r>
                        <a:rPr lang="tr-TR" sz="1100" dirty="0">
                          <a:latin typeface="Times New Roman"/>
                          <a:ea typeface="Times New Roman"/>
                          <a:cs typeface="Times New Roman"/>
                        </a:rPr>
                        <a:t>50.5</a:t>
                      </a:r>
                    </a:p>
                    <a:p>
                      <a:pPr algn="ctr">
                        <a:lnSpc>
                          <a:spcPct val="100000"/>
                        </a:lnSpc>
                        <a:spcAft>
                          <a:spcPts val="0"/>
                        </a:spcAft>
                      </a:pPr>
                      <a:r>
                        <a:rPr lang="tr-TR" sz="1100" dirty="0">
                          <a:latin typeface="Times New Roman"/>
                          <a:ea typeface="Times New Roman"/>
                          <a:cs typeface="Times New Roman"/>
                        </a:rPr>
                        <a:t>57.2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58.1</a:t>
                      </a:r>
                    </a:p>
                    <a:p>
                      <a:pPr algn="ctr">
                        <a:lnSpc>
                          <a:spcPct val="100000"/>
                        </a:lnSpc>
                        <a:spcAft>
                          <a:spcPts val="0"/>
                        </a:spcAft>
                      </a:pPr>
                      <a:r>
                        <a:rPr lang="tr-TR" sz="1100" dirty="0">
                          <a:latin typeface="Times New Roman"/>
                          <a:ea typeface="Times New Roman"/>
                          <a:cs typeface="Times New Roman"/>
                        </a:rPr>
                        <a:t>113.4</a:t>
                      </a:r>
                    </a:p>
                    <a:p>
                      <a:pPr algn="ctr">
                        <a:lnSpc>
                          <a:spcPct val="100000"/>
                        </a:lnSpc>
                        <a:spcAft>
                          <a:spcPts val="0"/>
                        </a:spcAft>
                      </a:pPr>
                      <a:r>
                        <a:rPr lang="tr-TR" sz="1100" dirty="0">
                          <a:latin typeface="Times New Roman"/>
                          <a:ea typeface="Times New Roman"/>
                          <a:cs typeface="Times New Roman"/>
                        </a:rPr>
                        <a:t>164.0</a:t>
                      </a:r>
                    </a:p>
                    <a:p>
                      <a:pPr algn="ctr">
                        <a:lnSpc>
                          <a:spcPct val="100000"/>
                        </a:lnSpc>
                        <a:spcAft>
                          <a:spcPts val="0"/>
                        </a:spcAft>
                      </a:pPr>
                      <a:r>
                        <a:rPr lang="tr-TR" sz="1100" dirty="0">
                          <a:latin typeface="Times New Roman"/>
                          <a:ea typeface="Times New Roman"/>
                          <a:cs typeface="Times New Roman"/>
                        </a:rPr>
                        <a:t>214.5</a:t>
                      </a:r>
                    </a:p>
                    <a:p>
                      <a:pPr algn="ctr">
                        <a:lnSpc>
                          <a:spcPct val="100000"/>
                        </a:lnSpc>
                        <a:spcAft>
                          <a:spcPts val="0"/>
                        </a:spcAft>
                      </a:pPr>
                      <a:r>
                        <a:rPr lang="tr-TR" sz="1100" dirty="0">
                          <a:latin typeface="Times New Roman"/>
                          <a:ea typeface="Times New Roman"/>
                          <a:cs typeface="Times New Roman"/>
                        </a:rPr>
                        <a:t>271.7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55862">
                <a:tc>
                  <a:txBody>
                    <a:bodyPr/>
                    <a:lstStyle/>
                    <a:p>
                      <a:pPr algn="ctr">
                        <a:lnSpc>
                          <a:spcPct val="100000"/>
                        </a:lnSpc>
                        <a:spcAft>
                          <a:spcPts val="0"/>
                        </a:spcAft>
                      </a:pPr>
                      <a:r>
                        <a:rPr lang="tr-TR" sz="1100">
                          <a:latin typeface="Times New Roman"/>
                          <a:ea typeface="Times New Roman"/>
                          <a:cs typeface="Times New Roman"/>
                        </a:rPr>
                        <a:t>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0-30</a:t>
                      </a:r>
                    </a:p>
                    <a:p>
                      <a:pPr algn="ctr">
                        <a:lnSpc>
                          <a:spcPct val="100000"/>
                        </a:lnSpc>
                        <a:spcAft>
                          <a:spcPts val="0"/>
                        </a:spcAft>
                      </a:pPr>
                      <a:r>
                        <a:rPr lang="tr-TR" sz="1100">
                          <a:latin typeface="Times New Roman"/>
                          <a:ea typeface="Times New Roman"/>
                          <a:cs typeface="Times New Roman"/>
                        </a:rPr>
                        <a:t>30-60</a:t>
                      </a:r>
                    </a:p>
                    <a:p>
                      <a:pPr algn="ctr">
                        <a:lnSpc>
                          <a:spcPct val="100000"/>
                        </a:lnSpc>
                        <a:spcAft>
                          <a:spcPts val="0"/>
                        </a:spcAft>
                      </a:pPr>
                      <a:r>
                        <a:rPr lang="tr-TR" sz="1100">
                          <a:latin typeface="Times New Roman"/>
                          <a:ea typeface="Times New Roman"/>
                          <a:cs typeface="Times New Roman"/>
                        </a:rPr>
                        <a:t>60-90</a:t>
                      </a:r>
                    </a:p>
                    <a:p>
                      <a:pPr algn="ctr">
                        <a:lnSpc>
                          <a:spcPct val="100000"/>
                        </a:lnSpc>
                        <a:spcAft>
                          <a:spcPts val="0"/>
                        </a:spcAft>
                      </a:pPr>
                      <a:r>
                        <a:rPr lang="tr-TR" sz="1100">
                          <a:latin typeface="Times New Roman"/>
                          <a:ea typeface="Times New Roman"/>
                          <a:cs typeface="Times New Roman"/>
                        </a:rPr>
                        <a:t>90-120</a:t>
                      </a:r>
                    </a:p>
                    <a:p>
                      <a:pPr algn="ctr">
                        <a:lnSpc>
                          <a:spcPct val="100000"/>
                        </a:lnSpc>
                        <a:spcAft>
                          <a:spcPts val="0"/>
                        </a:spcAft>
                      </a:pPr>
                      <a:r>
                        <a:rPr lang="tr-TR" sz="1100">
                          <a:latin typeface="Times New Roman"/>
                          <a:ea typeface="Times New Roman"/>
                          <a:cs typeface="Times New Roman"/>
                        </a:rPr>
                        <a:t>120-150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C</a:t>
                      </a:r>
                    </a:p>
                    <a:p>
                      <a:pPr algn="ctr">
                        <a:lnSpc>
                          <a:spcPct val="100000"/>
                        </a:lnSpc>
                        <a:spcAft>
                          <a:spcPts val="0"/>
                        </a:spcAft>
                      </a:pPr>
                      <a:r>
                        <a:rPr lang="tr-TR" sz="1100">
                          <a:latin typeface="Times New Roman"/>
                          <a:ea typeface="Times New Roman"/>
                          <a:cs typeface="Times New Roman"/>
                        </a:rPr>
                        <a:t>C</a:t>
                      </a:r>
                    </a:p>
                    <a:p>
                      <a:pPr algn="ctr">
                        <a:lnSpc>
                          <a:spcPct val="100000"/>
                        </a:lnSpc>
                        <a:spcAft>
                          <a:spcPts val="0"/>
                        </a:spcAft>
                      </a:pPr>
                      <a:r>
                        <a:rPr lang="tr-TR" sz="1100">
                          <a:latin typeface="Times New Roman"/>
                          <a:ea typeface="Times New Roman"/>
                          <a:cs typeface="Times New Roman"/>
                        </a:rPr>
                        <a:t>C</a:t>
                      </a:r>
                    </a:p>
                    <a:p>
                      <a:pPr algn="ctr">
                        <a:lnSpc>
                          <a:spcPct val="100000"/>
                        </a:lnSpc>
                        <a:spcAft>
                          <a:spcPts val="0"/>
                        </a:spcAft>
                      </a:pPr>
                      <a:r>
                        <a:rPr lang="tr-TR" sz="1100">
                          <a:latin typeface="Times New Roman"/>
                          <a:ea typeface="Times New Roman"/>
                          <a:cs typeface="Times New Roman"/>
                        </a:rPr>
                        <a:t>SiC</a:t>
                      </a:r>
                    </a:p>
                    <a:p>
                      <a:pPr algn="ctr">
                        <a:lnSpc>
                          <a:spcPct val="100000"/>
                        </a:lnSpc>
                        <a:spcAft>
                          <a:spcPts val="0"/>
                        </a:spcAft>
                      </a:pPr>
                      <a:r>
                        <a:rPr lang="tr-TR" sz="1100">
                          <a:latin typeface="Times New Roman"/>
                          <a:ea typeface="Times New Roman"/>
                          <a:cs typeface="Times New Roman"/>
                        </a:rPr>
                        <a:t>SiC</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34.2</a:t>
                      </a:r>
                    </a:p>
                    <a:p>
                      <a:pPr algn="ctr">
                        <a:lnSpc>
                          <a:spcPct val="100000"/>
                        </a:lnSpc>
                        <a:spcAft>
                          <a:spcPts val="0"/>
                        </a:spcAft>
                      </a:pPr>
                      <a:r>
                        <a:rPr lang="tr-TR" sz="1100" dirty="0">
                          <a:latin typeface="Times New Roman"/>
                          <a:ea typeface="Times New Roman"/>
                          <a:cs typeface="Times New Roman"/>
                        </a:rPr>
                        <a:t>35.3</a:t>
                      </a:r>
                    </a:p>
                    <a:p>
                      <a:pPr algn="ctr">
                        <a:lnSpc>
                          <a:spcPct val="100000"/>
                        </a:lnSpc>
                        <a:spcAft>
                          <a:spcPts val="0"/>
                        </a:spcAft>
                      </a:pPr>
                      <a:r>
                        <a:rPr lang="tr-TR" sz="1100" dirty="0">
                          <a:latin typeface="Times New Roman"/>
                          <a:ea typeface="Times New Roman"/>
                          <a:cs typeface="Times New Roman"/>
                        </a:rPr>
                        <a:t>35.7</a:t>
                      </a:r>
                    </a:p>
                    <a:p>
                      <a:pPr algn="ctr">
                        <a:lnSpc>
                          <a:spcPct val="100000"/>
                        </a:lnSpc>
                        <a:spcAft>
                          <a:spcPts val="0"/>
                        </a:spcAft>
                      </a:pPr>
                      <a:r>
                        <a:rPr lang="tr-TR" sz="1100" dirty="0">
                          <a:latin typeface="Times New Roman"/>
                          <a:ea typeface="Times New Roman"/>
                          <a:cs typeface="Times New Roman"/>
                        </a:rPr>
                        <a:t>34.9</a:t>
                      </a:r>
                    </a:p>
                    <a:p>
                      <a:pPr algn="ctr">
                        <a:lnSpc>
                          <a:spcPct val="100000"/>
                        </a:lnSpc>
                        <a:spcAft>
                          <a:spcPts val="0"/>
                        </a:spcAft>
                      </a:pPr>
                      <a:r>
                        <a:rPr lang="tr-TR" sz="1100" dirty="0">
                          <a:latin typeface="Times New Roman"/>
                          <a:ea typeface="Times New Roman"/>
                          <a:cs typeface="Times New Roman"/>
                        </a:rPr>
                        <a:t>33.8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18.2</a:t>
                      </a:r>
                    </a:p>
                    <a:p>
                      <a:pPr algn="ctr">
                        <a:lnSpc>
                          <a:spcPct val="100000"/>
                        </a:lnSpc>
                        <a:spcAft>
                          <a:spcPts val="0"/>
                        </a:spcAft>
                      </a:pPr>
                      <a:r>
                        <a:rPr lang="tr-TR" sz="1100">
                          <a:latin typeface="Times New Roman"/>
                          <a:ea typeface="Times New Roman"/>
                          <a:cs typeface="Times New Roman"/>
                        </a:rPr>
                        <a:t>19.9</a:t>
                      </a:r>
                    </a:p>
                    <a:p>
                      <a:pPr algn="ctr">
                        <a:lnSpc>
                          <a:spcPct val="100000"/>
                        </a:lnSpc>
                        <a:spcAft>
                          <a:spcPts val="0"/>
                        </a:spcAft>
                      </a:pPr>
                      <a:r>
                        <a:rPr lang="tr-TR" sz="1100">
                          <a:latin typeface="Times New Roman"/>
                          <a:ea typeface="Times New Roman"/>
                          <a:cs typeface="Times New Roman"/>
                        </a:rPr>
                        <a:t>19.6</a:t>
                      </a:r>
                    </a:p>
                    <a:p>
                      <a:pPr algn="ctr">
                        <a:lnSpc>
                          <a:spcPct val="100000"/>
                        </a:lnSpc>
                        <a:spcAft>
                          <a:spcPts val="0"/>
                        </a:spcAft>
                      </a:pPr>
                      <a:r>
                        <a:rPr lang="tr-TR" sz="1100">
                          <a:latin typeface="Times New Roman"/>
                          <a:ea typeface="Times New Roman"/>
                          <a:cs typeface="Times New Roman"/>
                        </a:rPr>
                        <a:t>19.8</a:t>
                      </a:r>
                    </a:p>
                    <a:p>
                      <a:pPr algn="ctr">
                        <a:lnSpc>
                          <a:spcPct val="100000"/>
                        </a:lnSpc>
                        <a:spcAft>
                          <a:spcPts val="0"/>
                        </a:spcAft>
                      </a:pPr>
                      <a:r>
                        <a:rPr lang="tr-TR" sz="1100">
                          <a:latin typeface="Times New Roman"/>
                          <a:ea typeface="Times New Roman"/>
                          <a:cs typeface="Times New Roman"/>
                        </a:rPr>
                        <a:t>19.1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1.22</a:t>
                      </a:r>
                    </a:p>
                    <a:p>
                      <a:pPr algn="ctr">
                        <a:lnSpc>
                          <a:spcPct val="100000"/>
                        </a:lnSpc>
                        <a:spcAft>
                          <a:spcPts val="0"/>
                        </a:spcAft>
                      </a:pPr>
                      <a:r>
                        <a:rPr lang="tr-TR" sz="1100">
                          <a:latin typeface="Times New Roman"/>
                          <a:ea typeface="Times New Roman"/>
                          <a:cs typeface="Times New Roman"/>
                        </a:rPr>
                        <a:t>1.24</a:t>
                      </a:r>
                    </a:p>
                    <a:p>
                      <a:pPr algn="ctr">
                        <a:lnSpc>
                          <a:spcPct val="100000"/>
                        </a:lnSpc>
                        <a:spcAft>
                          <a:spcPts val="0"/>
                        </a:spcAft>
                      </a:pPr>
                      <a:r>
                        <a:rPr lang="tr-TR" sz="1100">
                          <a:latin typeface="Times New Roman"/>
                          <a:ea typeface="Times New Roman"/>
                          <a:cs typeface="Times New Roman"/>
                        </a:rPr>
                        <a:t>1.21</a:t>
                      </a:r>
                    </a:p>
                    <a:p>
                      <a:pPr algn="ctr">
                        <a:lnSpc>
                          <a:spcPct val="100000"/>
                        </a:lnSpc>
                        <a:spcAft>
                          <a:spcPts val="0"/>
                        </a:spcAft>
                      </a:pPr>
                      <a:r>
                        <a:rPr lang="tr-TR" sz="1100">
                          <a:latin typeface="Times New Roman"/>
                          <a:ea typeface="Times New Roman"/>
                          <a:cs typeface="Times New Roman"/>
                        </a:rPr>
                        <a:t>1.26</a:t>
                      </a:r>
                    </a:p>
                    <a:p>
                      <a:pPr algn="ctr">
                        <a:lnSpc>
                          <a:spcPct val="100000"/>
                        </a:lnSpc>
                        <a:spcAft>
                          <a:spcPts val="0"/>
                        </a:spcAft>
                      </a:pPr>
                      <a:r>
                        <a:rPr lang="tr-TR" sz="1100">
                          <a:latin typeface="Times New Roman"/>
                          <a:ea typeface="Times New Roman"/>
                          <a:cs typeface="Times New Roman"/>
                        </a:rPr>
                        <a:t>1.30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0.59</a:t>
                      </a:r>
                    </a:p>
                    <a:p>
                      <a:pPr algn="ctr">
                        <a:lnSpc>
                          <a:spcPct val="100000"/>
                        </a:lnSpc>
                        <a:spcAft>
                          <a:spcPts val="0"/>
                        </a:spcAft>
                      </a:pPr>
                      <a:r>
                        <a:rPr lang="tr-TR" sz="1100">
                          <a:latin typeface="Times New Roman"/>
                          <a:ea typeface="Times New Roman"/>
                          <a:cs typeface="Times New Roman"/>
                        </a:rPr>
                        <a:t>0.48</a:t>
                      </a:r>
                    </a:p>
                    <a:p>
                      <a:pPr algn="ctr">
                        <a:lnSpc>
                          <a:spcPct val="100000"/>
                        </a:lnSpc>
                        <a:spcAft>
                          <a:spcPts val="0"/>
                        </a:spcAft>
                      </a:pPr>
                      <a:r>
                        <a:rPr lang="tr-TR" sz="1100">
                          <a:latin typeface="Times New Roman"/>
                          <a:ea typeface="Times New Roman"/>
                          <a:cs typeface="Times New Roman"/>
                        </a:rPr>
                        <a:t>0.74</a:t>
                      </a:r>
                    </a:p>
                    <a:p>
                      <a:pPr algn="ctr">
                        <a:lnSpc>
                          <a:spcPct val="100000"/>
                        </a:lnSpc>
                        <a:spcAft>
                          <a:spcPts val="0"/>
                        </a:spcAft>
                      </a:pPr>
                      <a:r>
                        <a:rPr lang="tr-TR" sz="1100">
                          <a:latin typeface="Times New Roman"/>
                          <a:ea typeface="Times New Roman"/>
                          <a:cs typeface="Times New Roman"/>
                        </a:rPr>
                        <a:t>0.88</a:t>
                      </a:r>
                    </a:p>
                    <a:p>
                      <a:pPr algn="ctr">
                        <a:lnSpc>
                          <a:spcPct val="100000"/>
                        </a:lnSpc>
                        <a:spcAft>
                          <a:spcPts val="0"/>
                        </a:spcAft>
                      </a:pPr>
                      <a:r>
                        <a:rPr lang="tr-TR" sz="1100">
                          <a:latin typeface="Times New Roman"/>
                          <a:ea typeface="Times New Roman"/>
                          <a:cs typeface="Times New Roman"/>
                        </a:rPr>
                        <a:t>0.93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58.6</a:t>
                      </a:r>
                    </a:p>
                    <a:p>
                      <a:pPr algn="ctr">
                        <a:lnSpc>
                          <a:spcPct val="100000"/>
                        </a:lnSpc>
                        <a:spcAft>
                          <a:spcPts val="0"/>
                        </a:spcAft>
                      </a:pPr>
                      <a:r>
                        <a:rPr lang="tr-TR" sz="1100" dirty="0">
                          <a:latin typeface="Times New Roman"/>
                          <a:ea typeface="Times New Roman"/>
                          <a:cs typeface="Times New Roman"/>
                        </a:rPr>
                        <a:t>57.3</a:t>
                      </a:r>
                    </a:p>
                    <a:p>
                      <a:pPr algn="ctr">
                        <a:lnSpc>
                          <a:spcPct val="100000"/>
                        </a:lnSpc>
                        <a:spcAft>
                          <a:spcPts val="0"/>
                        </a:spcAft>
                      </a:pPr>
                      <a:r>
                        <a:rPr lang="tr-TR" sz="1100" dirty="0">
                          <a:latin typeface="Times New Roman"/>
                          <a:ea typeface="Times New Roman"/>
                          <a:cs typeface="Times New Roman"/>
                        </a:rPr>
                        <a:t>58.4</a:t>
                      </a:r>
                    </a:p>
                    <a:p>
                      <a:pPr algn="ctr">
                        <a:lnSpc>
                          <a:spcPct val="100000"/>
                        </a:lnSpc>
                        <a:spcAft>
                          <a:spcPts val="0"/>
                        </a:spcAft>
                      </a:pPr>
                      <a:r>
                        <a:rPr lang="tr-TR" sz="1100" dirty="0">
                          <a:latin typeface="Times New Roman"/>
                          <a:ea typeface="Times New Roman"/>
                          <a:cs typeface="Times New Roman"/>
                        </a:rPr>
                        <a:t>57.1</a:t>
                      </a:r>
                    </a:p>
                    <a:p>
                      <a:pPr algn="ctr">
                        <a:lnSpc>
                          <a:spcPct val="100000"/>
                        </a:lnSpc>
                        <a:spcAft>
                          <a:spcPts val="0"/>
                        </a:spcAft>
                      </a:pPr>
                      <a:r>
                        <a:rPr lang="tr-TR" sz="1100" dirty="0">
                          <a:latin typeface="Times New Roman"/>
                          <a:ea typeface="Times New Roman"/>
                          <a:cs typeface="Times New Roman"/>
                        </a:rPr>
                        <a:t>57.3</a:t>
                      </a:r>
                    </a:p>
                    <a:p>
                      <a:pPr algn="ctr">
                        <a:lnSpc>
                          <a:spcPct val="100000"/>
                        </a:lnSpc>
                        <a:spcAft>
                          <a:spcPts val="0"/>
                        </a:spcAft>
                      </a:pP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58.6</a:t>
                      </a:r>
                    </a:p>
                    <a:p>
                      <a:pPr algn="ctr">
                        <a:lnSpc>
                          <a:spcPct val="100000"/>
                        </a:lnSpc>
                        <a:spcAft>
                          <a:spcPts val="0"/>
                        </a:spcAft>
                      </a:pPr>
                      <a:r>
                        <a:rPr lang="tr-TR" sz="1100" dirty="0">
                          <a:latin typeface="Times New Roman"/>
                          <a:ea typeface="Times New Roman"/>
                          <a:cs typeface="Times New Roman"/>
                        </a:rPr>
                        <a:t>115.9</a:t>
                      </a:r>
                    </a:p>
                    <a:p>
                      <a:pPr algn="ctr">
                        <a:lnSpc>
                          <a:spcPct val="100000"/>
                        </a:lnSpc>
                        <a:spcAft>
                          <a:spcPts val="0"/>
                        </a:spcAft>
                      </a:pPr>
                      <a:r>
                        <a:rPr lang="tr-TR" sz="1100" dirty="0">
                          <a:latin typeface="Times New Roman"/>
                          <a:ea typeface="Times New Roman"/>
                          <a:cs typeface="Times New Roman"/>
                        </a:rPr>
                        <a:t>174.3</a:t>
                      </a:r>
                    </a:p>
                    <a:p>
                      <a:pPr algn="ctr">
                        <a:lnSpc>
                          <a:spcPct val="100000"/>
                        </a:lnSpc>
                        <a:spcAft>
                          <a:spcPts val="0"/>
                        </a:spcAft>
                      </a:pPr>
                      <a:r>
                        <a:rPr lang="tr-TR" sz="1100" dirty="0">
                          <a:latin typeface="Times New Roman"/>
                          <a:ea typeface="Times New Roman"/>
                          <a:cs typeface="Times New Roman"/>
                        </a:rPr>
                        <a:t>231.4</a:t>
                      </a:r>
                    </a:p>
                    <a:p>
                      <a:pPr algn="ctr">
                        <a:lnSpc>
                          <a:spcPct val="100000"/>
                        </a:lnSpc>
                        <a:spcAft>
                          <a:spcPts val="0"/>
                        </a:spcAft>
                      </a:pPr>
                      <a:r>
                        <a:rPr lang="tr-TR" sz="1100" dirty="0">
                          <a:latin typeface="Times New Roman"/>
                          <a:ea typeface="Times New Roman"/>
                          <a:cs typeface="Times New Roman"/>
                        </a:rPr>
                        <a:t>288.7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5862">
                <a:tc>
                  <a:txBody>
                    <a:bodyPr/>
                    <a:lstStyle/>
                    <a:p>
                      <a:pPr algn="ctr">
                        <a:lnSpc>
                          <a:spcPct val="100000"/>
                        </a:lnSpc>
                        <a:spcAft>
                          <a:spcPts val="0"/>
                        </a:spcAft>
                      </a:pPr>
                      <a:r>
                        <a:rPr lang="tr-TR" sz="1100">
                          <a:latin typeface="Times New Roman"/>
                          <a:ea typeface="Times New Roman"/>
                          <a:cs typeface="Times New Roman"/>
                        </a:rPr>
                        <a:t>Toplam</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0-30</a:t>
                      </a:r>
                    </a:p>
                    <a:p>
                      <a:pPr algn="ctr">
                        <a:lnSpc>
                          <a:spcPct val="100000"/>
                        </a:lnSpc>
                        <a:spcAft>
                          <a:spcPts val="0"/>
                        </a:spcAft>
                      </a:pPr>
                      <a:r>
                        <a:rPr lang="tr-TR" sz="1100">
                          <a:latin typeface="Times New Roman"/>
                          <a:ea typeface="Times New Roman"/>
                          <a:cs typeface="Times New Roman"/>
                        </a:rPr>
                        <a:t>0-60</a:t>
                      </a:r>
                    </a:p>
                    <a:p>
                      <a:pPr algn="ctr">
                        <a:lnSpc>
                          <a:spcPct val="100000"/>
                        </a:lnSpc>
                        <a:spcAft>
                          <a:spcPts val="0"/>
                        </a:spcAft>
                      </a:pPr>
                      <a:r>
                        <a:rPr lang="tr-TR" sz="1100">
                          <a:latin typeface="Times New Roman"/>
                          <a:ea typeface="Times New Roman"/>
                          <a:cs typeface="Times New Roman"/>
                        </a:rPr>
                        <a:t>0-90</a:t>
                      </a:r>
                    </a:p>
                    <a:p>
                      <a:pPr algn="ctr">
                        <a:lnSpc>
                          <a:spcPct val="100000"/>
                        </a:lnSpc>
                        <a:spcAft>
                          <a:spcPts val="0"/>
                        </a:spcAft>
                      </a:pPr>
                      <a:r>
                        <a:rPr lang="tr-TR" sz="1100">
                          <a:latin typeface="Times New Roman"/>
                          <a:ea typeface="Times New Roman"/>
                          <a:cs typeface="Times New Roman"/>
                        </a:rPr>
                        <a:t>0-120</a:t>
                      </a:r>
                    </a:p>
                    <a:p>
                      <a:pPr algn="ctr">
                        <a:lnSpc>
                          <a:spcPct val="100000"/>
                        </a:lnSpc>
                        <a:spcAft>
                          <a:spcPts val="0"/>
                        </a:spcAft>
                      </a:pPr>
                      <a:r>
                        <a:rPr lang="tr-TR" sz="1100">
                          <a:latin typeface="Times New Roman"/>
                          <a:ea typeface="Times New Roman"/>
                          <a:cs typeface="Times New Roman"/>
                        </a:rPr>
                        <a:t>0-150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58.4</a:t>
                      </a:r>
                    </a:p>
                    <a:p>
                      <a:pPr algn="ctr">
                        <a:lnSpc>
                          <a:spcPct val="100000"/>
                        </a:lnSpc>
                        <a:spcAft>
                          <a:spcPts val="0"/>
                        </a:spcAft>
                      </a:pPr>
                      <a:r>
                        <a:rPr lang="tr-TR" sz="1100" dirty="0">
                          <a:latin typeface="Times New Roman"/>
                          <a:ea typeface="Times New Roman"/>
                          <a:cs typeface="Times New Roman"/>
                        </a:rPr>
                        <a:t>114.7</a:t>
                      </a:r>
                    </a:p>
                    <a:p>
                      <a:pPr algn="ctr">
                        <a:lnSpc>
                          <a:spcPct val="100000"/>
                        </a:lnSpc>
                        <a:spcAft>
                          <a:spcPts val="0"/>
                        </a:spcAft>
                      </a:pPr>
                      <a:r>
                        <a:rPr lang="tr-TR" sz="1100" dirty="0">
                          <a:latin typeface="Times New Roman"/>
                          <a:ea typeface="Times New Roman"/>
                          <a:cs typeface="Times New Roman"/>
                        </a:rPr>
                        <a:t>169.2</a:t>
                      </a:r>
                    </a:p>
                    <a:p>
                      <a:pPr algn="ctr">
                        <a:lnSpc>
                          <a:spcPct val="100000"/>
                        </a:lnSpc>
                        <a:spcAft>
                          <a:spcPts val="0"/>
                        </a:spcAft>
                      </a:pPr>
                      <a:r>
                        <a:rPr lang="tr-TR" sz="1100" dirty="0">
                          <a:latin typeface="Times New Roman"/>
                          <a:ea typeface="Times New Roman"/>
                          <a:cs typeface="Times New Roman"/>
                        </a:rPr>
                        <a:t>223.0</a:t>
                      </a:r>
                    </a:p>
                    <a:p>
                      <a:pPr algn="ctr">
                        <a:lnSpc>
                          <a:spcPct val="100000"/>
                        </a:lnSpc>
                        <a:spcAft>
                          <a:spcPts val="0"/>
                        </a:spcAft>
                      </a:pPr>
                      <a:r>
                        <a:rPr lang="tr-TR" sz="1100" dirty="0">
                          <a:latin typeface="Times New Roman"/>
                          <a:ea typeface="Times New Roman"/>
                          <a:cs typeface="Times New Roman"/>
                        </a:rPr>
                        <a:t>280.2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809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3" name="12 Dikdörtgen"/>
          <p:cNvSpPr/>
          <p:nvPr/>
        </p:nvSpPr>
        <p:spPr>
          <a:xfrm>
            <a:off x="827584" y="692696"/>
            <a:ext cx="7056784" cy="2308324"/>
          </a:xfrm>
          <a:prstGeom prst="rect">
            <a:avLst/>
          </a:prstGeom>
        </p:spPr>
        <p:txBody>
          <a:bodyPr wrap="square">
            <a:spAutoFit/>
          </a:bodyPr>
          <a:lstStyle/>
          <a:p>
            <a:endParaRPr lang="tr-TR" b="1" dirty="0">
              <a:cs typeface="Arial" pitchFamily="34" charset="0"/>
            </a:endParaRPr>
          </a:p>
          <a:p>
            <a:r>
              <a:rPr lang="tr-TR" b="1" dirty="0">
                <a:cs typeface="Arial" pitchFamily="34" charset="0"/>
              </a:rPr>
              <a:t>	j) </a:t>
            </a:r>
            <a:r>
              <a:rPr lang="tr-TR" b="1" dirty="0" err="1">
                <a:cs typeface="Arial" pitchFamily="34" charset="0"/>
              </a:rPr>
              <a:t>fBG</a:t>
            </a:r>
            <a:r>
              <a:rPr lang="tr-TR" b="1" dirty="0">
                <a:cs typeface="Arial" pitchFamily="34" charset="0"/>
              </a:rPr>
              <a:t> –h başına enerji masrafları</a:t>
            </a:r>
          </a:p>
          <a:p>
            <a:endParaRPr lang="tr-TR" b="1" dirty="0">
              <a:cs typeface="Arial" pitchFamily="34" charset="0"/>
            </a:endParaRPr>
          </a:p>
          <a:p>
            <a:r>
              <a:rPr lang="tr-TR" b="1" dirty="0">
                <a:cs typeface="Arial" pitchFamily="34" charset="0"/>
              </a:rPr>
              <a:t>	</a:t>
            </a:r>
            <a:r>
              <a:rPr lang="tr-TR" i="1" dirty="0" err="1">
                <a:cs typeface="Arial" pitchFamily="34" charset="0"/>
              </a:rPr>
              <a:t>EM</a:t>
            </a:r>
            <a:r>
              <a:rPr lang="tr-TR" i="1" baseline="-25000" dirty="0" err="1">
                <a:cs typeface="Arial" pitchFamily="34" charset="0"/>
              </a:rPr>
              <a:t>fBG</a:t>
            </a:r>
            <a:r>
              <a:rPr lang="tr-TR" i="1" dirty="0">
                <a:cs typeface="Arial" pitchFamily="34" charset="0"/>
              </a:rPr>
              <a:t> -h= 0.27 P= 0.27 * 2.40 = 0.65 TL/</a:t>
            </a:r>
            <a:r>
              <a:rPr lang="tr-TR" i="1" dirty="0" err="1">
                <a:cs typeface="Arial" pitchFamily="34" charset="0"/>
              </a:rPr>
              <a:t>fBG</a:t>
            </a:r>
            <a:r>
              <a:rPr lang="tr-TR" i="1" dirty="0">
                <a:cs typeface="Arial" pitchFamily="34" charset="0"/>
              </a:rPr>
              <a:t>-h</a:t>
            </a:r>
          </a:p>
          <a:p>
            <a:r>
              <a:rPr lang="tr-TR" i="1" dirty="0">
                <a:cs typeface="Arial" pitchFamily="34" charset="0"/>
              </a:rPr>
              <a:t>	</a:t>
            </a:r>
          </a:p>
          <a:p>
            <a:r>
              <a:rPr lang="tr-TR" i="1" dirty="0">
                <a:cs typeface="Arial" pitchFamily="34" charset="0"/>
              </a:rPr>
              <a:t>	P = 2.40 TL/L</a:t>
            </a:r>
            <a:endParaRPr lang="tr-TR" dirty="0">
              <a:cs typeface="Arial" pitchFamily="34" charset="0"/>
            </a:endParaRPr>
          </a:p>
          <a:p>
            <a:endParaRPr lang="tr-TR" b="1" dirty="0">
              <a:cs typeface="Arial" pitchFamily="34" charset="0"/>
            </a:endParaRPr>
          </a:p>
          <a:p>
            <a:r>
              <a:rPr lang="tr-TR" b="1" dirty="0">
                <a:cs typeface="Arial" pitchFamily="34" charset="0"/>
              </a:rPr>
              <a:t>		</a:t>
            </a:r>
            <a:endParaRPr lang="tr-TR" dirty="0"/>
          </a:p>
        </p:txBody>
      </p:sp>
      <p:sp>
        <p:nvSpPr>
          <p:cNvPr id="14" name="13 Dikdörtgen"/>
          <p:cNvSpPr/>
          <p:nvPr/>
        </p:nvSpPr>
        <p:spPr>
          <a:xfrm>
            <a:off x="899592" y="4077072"/>
            <a:ext cx="7056784" cy="2308324"/>
          </a:xfrm>
          <a:prstGeom prst="rect">
            <a:avLst/>
          </a:prstGeom>
        </p:spPr>
        <p:txBody>
          <a:bodyPr wrap="square">
            <a:spAutoFit/>
          </a:bodyPr>
          <a:lstStyle/>
          <a:p>
            <a:endParaRPr lang="tr-TR" b="1" dirty="0">
              <a:cs typeface="Arial" pitchFamily="34" charset="0"/>
            </a:endParaRPr>
          </a:p>
          <a:p>
            <a:r>
              <a:rPr lang="tr-TR" b="1" dirty="0">
                <a:cs typeface="Arial" pitchFamily="34" charset="0"/>
              </a:rPr>
              <a:t>	l) </a:t>
            </a:r>
            <a:r>
              <a:rPr lang="tr-TR" b="1" dirty="0" err="1">
                <a:cs typeface="Arial" pitchFamily="34" charset="0"/>
              </a:rPr>
              <a:t>fBG</a:t>
            </a:r>
            <a:r>
              <a:rPr lang="tr-TR" b="1" dirty="0">
                <a:cs typeface="Arial" pitchFamily="34" charset="0"/>
              </a:rPr>
              <a:t> –h başına toplam maliyet</a:t>
            </a:r>
          </a:p>
          <a:p>
            <a:endParaRPr lang="tr-TR" b="1" dirty="0">
              <a:cs typeface="Arial" pitchFamily="34" charset="0"/>
            </a:endParaRPr>
          </a:p>
          <a:p>
            <a:r>
              <a:rPr lang="tr-TR" b="1" dirty="0">
                <a:cs typeface="Arial" pitchFamily="34" charset="0"/>
              </a:rPr>
              <a:t>	</a:t>
            </a:r>
            <a:r>
              <a:rPr lang="tr-TR" i="1" dirty="0">
                <a:cs typeface="Arial" pitchFamily="34" charset="0"/>
              </a:rPr>
              <a:t> </a:t>
            </a:r>
            <a:r>
              <a:rPr lang="tr-TR" i="1" dirty="0" err="1">
                <a:cs typeface="Arial" pitchFamily="34" charset="0"/>
              </a:rPr>
              <a:t>M</a:t>
            </a:r>
            <a:r>
              <a:rPr lang="tr-TR" i="1" baseline="-25000" dirty="0" err="1">
                <a:cs typeface="Arial" pitchFamily="34" charset="0"/>
              </a:rPr>
              <a:t>fBG</a:t>
            </a:r>
            <a:r>
              <a:rPr lang="tr-TR" i="1" dirty="0">
                <a:cs typeface="Arial" pitchFamily="34" charset="0"/>
              </a:rPr>
              <a:t> -h= </a:t>
            </a:r>
            <a:r>
              <a:rPr lang="tr-TR" i="1" dirty="0" err="1">
                <a:cs typeface="Arial" pitchFamily="34" charset="0"/>
              </a:rPr>
              <a:t>SM</a:t>
            </a:r>
            <a:r>
              <a:rPr lang="tr-TR" i="1" baseline="-25000" dirty="0" err="1">
                <a:cs typeface="Arial" pitchFamily="34" charset="0"/>
              </a:rPr>
              <a:t>fBG</a:t>
            </a:r>
            <a:r>
              <a:rPr lang="tr-TR" i="1" dirty="0">
                <a:cs typeface="Arial" pitchFamily="34" charset="0"/>
              </a:rPr>
              <a:t> –h + </a:t>
            </a:r>
            <a:r>
              <a:rPr lang="tr-TR" i="1" dirty="0" err="1">
                <a:cs typeface="Arial" pitchFamily="34" charset="0"/>
              </a:rPr>
              <a:t>EM</a:t>
            </a:r>
            <a:r>
              <a:rPr lang="tr-TR" i="1" baseline="-25000" dirty="0" err="1">
                <a:cs typeface="Arial" pitchFamily="34" charset="0"/>
              </a:rPr>
              <a:t>fBG</a:t>
            </a:r>
            <a:r>
              <a:rPr lang="tr-TR" i="1" dirty="0">
                <a:cs typeface="Arial" pitchFamily="34" charset="0"/>
              </a:rPr>
              <a:t> –h + </a:t>
            </a:r>
            <a:r>
              <a:rPr lang="tr-TR" i="1" dirty="0" err="1">
                <a:cs typeface="Arial" pitchFamily="34" charset="0"/>
              </a:rPr>
              <a:t>BM</a:t>
            </a:r>
            <a:r>
              <a:rPr lang="tr-TR" i="1" baseline="-25000" dirty="0" err="1">
                <a:cs typeface="Arial" pitchFamily="34" charset="0"/>
              </a:rPr>
              <a:t>fBG</a:t>
            </a:r>
            <a:r>
              <a:rPr lang="tr-TR" i="1" dirty="0">
                <a:cs typeface="Arial" pitchFamily="34" charset="0"/>
              </a:rPr>
              <a:t> –h</a:t>
            </a:r>
          </a:p>
          <a:p>
            <a:r>
              <a:rPr lang="tr-TR" i="1" dirty="0">
                <a:cs typeface="Arial" pitchFamily="34" charset="0"/>
              </a:rPr>
              <a:t>	</a:t>
            </a:r>
          </a:p>
          <a:p>
            <a:r>
              <a:rPr lang="tr-TR" i="1" dirty="0">
                <a:cs typeface="Arial" pitchFamily="34" charset="0"/>
              </a:rPr>
              <a:t>	 </a:t>
            </a:r>
            <a:r>
              <a:rPr lang="tr-TR" i="1" dirty="0" err="1">
                <a:cs typeface="Arial" pitchFamily="34" charset="0"/>
              </a:rPr>
              <a:t>M</a:t>
            </a:r>
            <a:r>
              <a:rPr lang="tr-TR" i="1" baseline="-25000" dirty="0" err="1">
                <a:cs typeface="Arial" pitchFamily="34" charset="0"/>
              </a:rPr>
              <a:t>fBG</a:t>
            </a:r>
            <a:r>
              <a:rPr lang="tr-TR" i="1" dirty="0">
                <a:cs typeface="Arial" pitchFamily="34" charset="0"/>
              </a:rPr>
              <a:t> -h= 0.02+ 0.65 + 0 .26= 0.93 TL/</a:t>
            </a:r>
            <a:r>
              <a:rPr lang="tr-TR" i="1" dirty="0" err="1">
                <a:cs typeface="Arial" pitchFamily="34" charset="0"/>
              </a:rPr>
              <a:t>fBG</a:t>
            </a:r>
            <a:r>
              <a:rPr lang="tr-TR" i="1" dirty="0">
                <a:cs typeface="Arial" pitchFamily="34" charset="0"/>
              </a:rPr>
              <a:t>-h </a:t>
            </a:r>
            <a:endParaRPr lang="tr-TR" dirty="0">
              <a:cs typeface="Arial" pitchFamily="34" charset="0"/>
            </a:endParaRPr>
          </a:p>
          <a:p>
            <a:endParaRPr lang="tr-TR" b="1" dirty="0">
              <a:cs typeface="Arial" pitchFamily="34" charset="0"/>
            </a:endParaRPr>
          </a:p>
          <a:p>
            <a:r>
              <a:rPr lang="tr-TR" b="1" dirty="0">
                <a:cs typeface="Arial" pitchFamily="34" charset="0"/>
              </a:rPr>
              <a:t>		</a:t>
            </a:r>
            <a:endParaRPr lang="tr-TR" dirty="0"/>
          </a:p>
        </p:txBody>
      </p:sp>
      <p:sp>
        <p:nvSpPr>
          <p:cNvPr id="11" name="10 Dikdörtgen"/>
          <p:cNvSpPr/>
          <p:nvPr/>
        </p:nvSpPr>
        <p:spPr>
          <a:xfrm>
            <a:off x="971600" y="2636912"/>
            <a:ext cx="7056784" cy="1754326"/>
          </a:xfrm>
          <a:prstGeom prst="rect">
            <a:avLst/>
          </a:prstGeom>
        </p:spPr>
        <p:txBody>
          <a:bodyPr wrap="square">
            <a:spAutoFit/>
          </a:bodyPr>
          <a:lstStyle/>
          <a:p>
            <a:endParaRPr lang="tr-TR" b="1" dirty="0">
              <a:cs typeface="Arial" pitchFamily="34" charset="0"/>
            </a:endParaRPr>
          </a:p>
          <a:p>
            <a:r>
              <a:rPr lang="tr-TR" b="1" dirty="0">
                <a:cs typeface="Arial" pitchFamily="34" charset="0"/>
              </a:rPr>
              <a:t>	k) </a:t>
            </a:r>
            <a:r>
              <a:rPr lang="tr-TR" b="1" dirty="0" err="1">
                <a:cs typeface="Arial" pitchFamily="34" charset="0"/>
              </a:rPr>
              <a:t>fBG</a:t>
            </a:r>
            <a:r>
              <a:rPr lang="tr-TR" b="1" dirty="0">
                <a:cs typeface="Arial" pitchFamily="34" charset="0"/>
              </a:rPr>
              <a:t> –h başına bakım masrafları</a:t>
            </a:r>
          </a:p>
          <a:p>
            <a:endParaRPr lang="tr-TR" b="1" dirty="0">
              <a:cs typeface="Arial" pitchFamily="34" charset="0"/>
            </a:endParaRPr>
          </a:p>
          <a:p>
            <a:r>
              <a:rPr lang="tr-TR" b="1" dirty="0">
                <a:cs typeface="Arial" pitchFamily="34" charset="0"/>
              </a:rPr>
              <a:t>	</a:t>
            </a:r>
            <a:r>
              <a:rPr lang="tr-TR" i="1" dirty="0" err="1">
                <a:cs typeface="Arial" pitchFamily="34" charset="0"/>
              </a:rPr>
              <a:t>BM</a:t>
            </a:r>
            <a:r>
              <a:rPr lang="tr-TR" i="1" baseline="-25000" dirty="0" err="1">
                <a:cs typeface="Arial" pitchFamily="34" charset="0"/>
              </a:rPr>
              <a:t>fBG</a:t>
            </a:r>
            <a:r>
              <a:rPr lang="tr-TR" i="1" dirty="0">
                <a:cs typeface="Arial" pitchFamily="34" charset="0"/>
              </a:rPr>
              <a:t> -h=  0.40 * </a:t>
            </a:r>
            <a:r>
              <a:rPr lang="tr-TR" i="1" dirty="0" err="1">
                <a:cs typeface="Arial" pitchFamily="34" charset="0"/>
              </a:rPr>
              <a:t>EM</a:t>
            </a:r>
            <a:r>
              <a:rPr lang="tr-TR" i="1" baseline="-25000" dirty="0" err="1">
                <a:cs typeface="Arial" pitchFamily="34" charset="0"/>
              </a:rPr>
              <a:t>fBG</a:t>
            </a:r>
            <a:r>
              <a:rPr lang="tr-TR" i="1" dirty="0">
                <a:cs typeface="Arial" pitchFamily="34" charset="0"/>
              </a:rPr>
              <a:t> –h = 0.40 * 0.65 = 0.26 TL/</a:t>
            </a:r>
            <a:r>
              <a:rPr lang="tr-TR" i="1" dirty="0" err="1">
                <a:cs typeface="Arial" pitchFamily="34" charset="0"/>
              </a:rPr>
              <a:t>fBG</a:t>
            </a:r>
            <a:r>
              <a:rPr lang="tr-TR" i="1" dirty="0">
                <a:cs typeface="Arial" pitchFamily="34" charset="0"/>
              </a:rPr>
              <a:t>-h</a:t>
            </a:r>
            <a:endParaRPr lang="tr-TR" dirty="0">
              <a:cs typeface="Arial" pitchFamily="34" charset="0"/>
            </a:endParaRPr>
          </a:p>
          <a:p>
            <a:endParaRPr lang="tr-TR" b="1" dirty="0">
              <a:cs typeface="Arial" pitchFamily="34" charset="0"/>
            </a:endParaRPr>
          </a:p>
          <a:p>
            <a:r>
              <a:rPr lang="tr-TR" b="1" dirty="0">
                <a:cs typeface="Arial" pitchFamily="34" charset="0"/>
              </a:rPr>
              <a:t>		</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980728"/>
            <a:ext cx="7056784" cy="2862322"/>
          </a:xfrm>
          <a:prstGeom prst="rect">
            <a:avLst/>
          </a:prstGeom>
        </p:spPr>
        <p:txBody>
          <a:bodyPr wrap="square">
            <a:spAutoFit/>
          </a:bodyPr>
          <a:lstStyle/>
          <a:p>
            <a:r>
              <a:rPr lang="tr-TR" b="1" dirty="0">
                <a:solidFill>
                  <a:srgbClr val="00B050"/>
                </a:solidFill>
                <a:ea typeface="Times New Roman" pitchFamily="18" charset="0"/>
                <a:cs typeface="Arial" pitchFamily="34" charset="0"/>
              </a:rPr>
              <a:t>3. AŞAMA : Pompa biriminin </a:t>
            </a:r>
            <a:r>
              <a:rPr lang="tr-TR" b="1" dirty="0" err="1">
                <a:solidFill>
                  <a:srgbClr val="00B050"/>
                </a:solidFill>
                <a:ea typeface="Times New Roman" pitchFamily="18" charset="0"/>
                <a:cs typeface="Arial" pitchFamily="34" charset="0"/>
              </a:rPr>
              <a:t>fBG</a:t>
            </a:r>
            <a:r>
              <a:rPr lang="tr-TR" b="1" dirty="0">
                <a:solidFill>
                  <a:srgbClr val="00B050"/>
                </a:solidFill>
                <a:ea typeface="Times New Roman" pitchFamily="18" charset="0"/>
                <a:cs typeface="Arial" pitchFamily="34" charset="0"/>
              </a:rPr>
              <a:t>-yıl başına toplam maliyeti </a:t>
            </a:r>
          </a:p>
          <a:p>
            <a:endParaRPr lang="tr-TR" b="1" dirty="0">
              <a:cs typeface="Arial" pitchFamily="34" charset="0"/>
            </a:endParaRPr>
          </a:p>
          <a:p>
            <a:r>
              <a:rPr lang="tr-TR" b="1" dirty="0">
                <a:cs typeface="Arial" pitchFamily="34" charset="0"/>
              </a:rPr>
              <a:t>	</a:t>
            </a:r>
            <a:endParaRPr lang="tr-TR" dirty="0">
              <a:cs typeface="Arial" pitchFamily="34" charset="0"/>
            </a:endParaRPr>
          </a:p>
          <a:p>
            <a:r>
              <a:rPr lang="tr-TR" dirty="0">
                <a:cs typeface="Arial" pitchFamily="34" charset="0"/>
              </a:rPr>
              <a:t>	</a:t>
            </a:r>
          </a:p>
          <a:p>
            <a:r>
              <a:rPr lang="tr-TR" dirty="0">
                <a:cs typeface="Arial" pitchFamily="34" charset="0"/>
              </a:rPr>
              <a:t>	</a:t>
            </a:r>
          </a:p>
          <a:p>
            <a:endParaRPr lang="tr-TR" b="1" dirty="0">
              <a:cs typeface="Arial" pitchFamily="34" charset="0"/>
            </a:endParaRPr>
          </a:p>
          <a:p>
            <a:endParaRPr lang="tr-TR" b="1" dirty="0">
              <a:cs typeface="Arial" pitchFamily="34" charset="0"/>
            </a:endParaRPr>
          </a:p>
          <a:p>
            <a:endParaRPr lang="tr-TR" b="1" dirty="0">
              <a:cs typeface="Arial" pitchFamily="34" charset="0"/>
            </a:endParaRPr>
          </a:p>
          <a:p>
            <a:endParaRPr lang="tr-TR" b="1" dirty="0">
              <a:cs typeface="Arial" pitchFamily="34" charset="0"/>
            </a:endParaRPr>
          </a:p>
          <a:p>
            <a:endParaRPr lang="tr-TR" dirty="0"/>
          </a:p>
        </p:txBody>
      </p:sp>
      <p:sp>
        <p:nvSpPr>
          <p:cNvPr id="3" name="2 Dikdörtgen"/>
          <p:cNvSpPr/>
          <p:nvPr/>
        </p:nvSpPr>
        <p:spPr>
          <a:xfrm>
            <a:off x="827584" y="548680"/>
            <a:ext cx="7056784" cy="2308324"/>
          </a:xfrm>
          <a:prstGeom prst="rect">
            <a:avLst/>
          </a:prstGeom>
        </p:spPr>
        <p:txBody>
          <a:bodyPr wrap="square">
            <a:spAutoFit/>
          </a:bodyPr>
          <a:lstStyle/>
          <a:p>
            <a:endParaRPr lang="tr-TR" b="1" dirty="0">
              <a:cs typeface="Arial" pitchFamily="34" charset="0"/>
            </a:endParaRPr>
          </a:p>
          <a:p>
            <a:r>
              <a:rPr lang="tr-TR" b="1" dirty="0">
                <a:cs typeface="Arial" pitchFamily="34" charset="0"/>
              </a:rPr>
              <a:t>	</a:t>
            </a:r>
          </a:p>
          <a:p>
            <a:endParaRPr lang="tr-TR" b="1" dirty="0">
              <a:cs typeface="Arial" pitchFamily="34" charset="0"/>
            </a:endParaRPr>
          </a:p>
          <a:p>
            <a:r>
              <a:rPr lang="tr-TR" b="1" dirty="0">
                <a:cs typeface="Arial" pitchFamily="34" charset="0"/>
              </a:rPr>
              <a:t>	</a:t>
            </a:r>
            <a:r>
              <a:rPr lang="tr-TR" i="1" dirty="0">
                <a:cs typeface="Arial" pitchFamily="34" charset="0"/>
              </a:rPr>
              <a:t> </a:t>
            </a:r>
            <a:r>
              <a:rPr lang="tr-TR" i="1" dirty="0" err="1">
                <a:cs typeface="Arial" pitchFamily="34" charset="0"/>
              </a:rPr>
              <a:t>M</a:t>
            </a:r>
            <a:r>
              <a:rPr lang="tr-TR" i="1" baseline="-25000" dirty="0" err="1">
                <a:cs typeface="Arial" pitchFamily="34" charset="0"/>
              </a:rPr>
              <a:t>fBG</a:t>
            </a:r>
            <a:r>
              <a:rPr lang="tr-TR" i="1" dirty="0">
                <a:cs typeface="Arial" pitchFamily="34" charset="0"/>
              </a:rPr>
              <a:t> </a:t>
            </a:r>
            <a:r>
              <a:rPr lang="tr-TR" i="1" baseline="-25000" dirty="0">
                <a:cs typeface="Arial" pitchFamily="34" charset="0"/>
              </a:rPr>
              <a:t>-yıl</a:t>
            </a:r>
            <a:r>
              <a:rPr lang="tr-TR" i="1" dirty="0">
                <a:cs typeface="Arial" pitchFamily="34" charset="0"/>
              </a:rPr>
              <a:t>= </a:t>
            </a:r>
            <a:r>
              <a:rPr lang="tr-TR" i="1" dirty="0" err="1">
                <a:cs typeface="Arial" pitchFamily="34" charset="0"/>
              </a:rPr>
              <a:t>M</a:t>
            </a:r>
            <a:r>
              <a:rPr lang="tr-TR" i="1" baseline="-25000" dirty="0" err="1">
                <a:cs typeface="Arial" pitchFamily="34" charset="0"/>
              </a:rPr>
              <a:t>fBG</a:t>
            </a:r>
            <a:r>
              <a:rPr lang="tr-TR" i="1" dirty="0">
                <a:cs typeface="Arial" pitchFamily="34" charset="0"/>
              </a:rPr>
              <a:t> </a:t>
            </a:r>
            <a:r>
              <a:rPr lang="tr-TR" i="1" baseline="-25000" dirty="0">
                <a:cs typeface="Arial" pitchFamily="34" charset="0"/>
              </a:rPr>
              <a:t>–h</a:t>
            </a:r>
            <a:r>
              <a:rPr lang="tr-TR" i="1" dirty="0">
                <a:cs typeface="Arial" pitchFamily="34" charset="0"/>
              </a:rPr>
              <a:t> * T</a:t>
            </a:r>
          </a:p>
          <a:p>
            <a:r>
              <a:rPr lang="tr-TR" i="1" dirty="0">
                <a:cs typeface="Arial" pitchFamily="34" charset="0"/>
              </a:rPr>
              <a:t>	</a:t>
            </a:r>
          </a:p>
          <a:p>
            <a:r>
              <a:rPr lang="tr-TR" i="1" dirty="0">
                <a:cs typeface="Arial" pitchFamily="34" charset="0"/>
              </a:rPr>
              <a:t>	 </a:t>
            </a:r>
            <a:r>
              <a:rPr lang="tr-TR" i="1" dirty="0" err="1">
                <a:cs typeface="Arial" pitchFamily="34" charset="0"/>
              </a:rPr>
              <a:t>M</a:t>
            </a:r>
            <a:r>
              <a:rPr lang="tr-TR" i="1" baseline="-25000" dirty="0" err="1">
                <a:cs typeface="Arial" pitchFamily="34" charset="0"/>
              </a:rPr>
              <a:t>fBG</a:t>
            </a:r>
            <a:r>
              <a:rPr lang="tr-TR" i="1" dirty="0">
                <a:cs typeface="Arial" pitchFamily="34" charset="0"/>
              </a:rPr>
              <a:t> </a:t>
            </a:r>
            <a:r>
              <a:rPr lang="tr-TR" i="1" baseline="-25000" dirty="0">
                <a:cs typeface="Arial" pitchFamily="34" charset="0"/>
              </a:rPr>
              <a:t>-yıl</a:t>
            </a:r>
            <a:r>
              <a:rPr lang="tr-TR" i="1" dirty="0">
                <a:cs typeface="Arial" pitchFamily="34" charset="0"/>
              </a:rPr>
              <a:t>= 0.93  * 1794 = 1668.42  TL/</a:t>
            </a:r>
            <a:r>
              <a:rPr lang="tr-TR" i="1" baseline="-25000" dirty="0" err="1">
                <a:cs typeface="Arial" pitchFamily="34" charset="0"/>
              </a:rPr>
              <a:t>fBG</a:t>
            </a:r>
            <a:r>
              <a:rPr lang="tr-TR" i="1" dirty="0">
                <a:cs typeface="Arial" pitchFamily="34" charset="0"/>
              </a:rPr>
              <a:t> </a:t>
            </a:r>
            <a:r>
              <a:rPr lang="tr-TR" i="1" baseline="-25000" dirty="0">
                <a:cs typeface="Arial" pitchFamily="34" charset="0"/>
              </a:rPr>
              <a:t>-yıl</a:t>
            </a:r>
            <a:r>
              <a:rPr lang="tr-TR" i="1" dirty="0">
                <a:cs typeface="Arial" pitchFamily="34" charset="0"/>
              </a:rPr>
              <a:t> </a:t>
            </a:r>
            <a:endParaRPr lang="tr-TR" dirty="0">
              <a:cs typeface="Arial" pitchFamily="34" charset="0"/>
            </a:endParaRPr>
          </a:p>
          <a:p>
            <a:endParaRPr lang="tr-TR" b="1" dirty="0">
              <a:cs typeface="Arial" pitchFamily="34" charset="0"/>
            </a:endParaRPr>
          </a:p>
          <a:p>
            <a:r>
              <a:rPr lang="tr-TR" b="1" dirty="0">
                <a:cs typeface="Arial" pitchFamily="34" charset="0"/>
              </a:rPr>
              <a:t>		</a:t>
            </a:r>
            <a:endParaRPr lang="tr-TR" dirty="0"/>
          </a:p>
        </p:txBody>
      </p:sp>
      <p:sp>
        <p:nvSpPr>
          <p:cNvPr id="4" name="3 Dikdörtgen"/>
          <p:cNvSpPr/>
          <p:nvPr/>
        </p:nvSpPr>
        <p:spPr>
          <a:xfrm>
            <a:off x="971600" y="2492896"/>
            <a:ext cx="7056784" cy="1477328"/>
          </a:xfrm>
          <a:prstGeom prst="rect">
            <a:avLst/>
          </a:prstGeom>
        </p:spPr>
        <p:txBody>
          <a:bodyPr wrap="square">
            <a:spAutoFit/>
          </a:bodyPr>
          <a:lstStyle/>
          <a:p>
            <a:endParaRPr lang="tr-TR" b="1" dirty="0">
              <a:cs typeface="Arial" pitchFamily="34" charset="0"/>
            </a:endParaRPr>
          </a:p>
          <a:p>
            <a:r>
              <a:rPr lang="tr-TR" b="1" dirty="0">
                <a:cs typeface="Arial" pitchFamily="34" charset="0"/>
              </a:rPr>
              <a:t>	</a:t>
            </a:r>
          </a:p>
          <a:p>
            <a:endParaRPr lang="tr-TR" b="1" dirty="0">
              <a:cs typeface="Arial" pitchFamily="34" charset="0"/>
            </a:endParaRPr>
          </a:p>
          <a:p>
            <a:r>
              <a:rPr lang="tr-TR" b="1" dirty="0">
                <a:cs typeface="Arial" pitchFamily="34" charset="0"/>
              </a:rPr>
              <a:t>	</a:t>
            </a:r>
          </a:p>
          <a:p>
            <a:r>
              <a:rPr lang="tr-TR" b="1" dirty="0">
                <a:cs typeface="Arial" pitchFamily="34" charset="0"/>
              </a:rPr>
              <a:t>		</a:t>
            </a:r>
            <a:endParaRPr lang="tr-TR" dirty="0"/>
          </a:p>
        </p:txBody>
      </p:sp>
      <p:sp>
        <p:nvSpPr>
          <p:cNvPr id="5" name="4 Dikdörtgen"/>
          <p:cNvSpPr/>
          <p:nvPr/>
        </p:nvSpPr>
        <p:spPr>
          <a:xfrm>
            <a:off x="899592" y="2708920"/>
            <a:ext cx="7992888" cy="646331"/>
          </a:xfrm>
          <a:prstGeom prst="rect">
            <a:avLst/>
          </a:prstGeom>
        </p:spPr>
        <p:txBody>
          <a:bodyPr wrap="square">
            <a:spAutoFit/>
          </a:bodyPr>
          <a:lstStyle/>
          <a:p>
            <a:r>
              <a:rPr lang="tr-TR" b="1" dirty="0">
                <a:solidFill>
                  <a:srgbClr val="00B050"/>
                </a:solidFill>
                <a:ea typeface="Times New Roman" pitchFamily="18" charset="0"/>
                <a:cs typeface="Arial" pitchFamily="34" charset="0"/>
              </a:rPr>
              <a:t>4. AŞAMA : Pompa biriminin hidrolik güç –yıl (</a:t>
            </a:r>
            <a:r>
              <a:rPr lang="tr-TR" b="1" dirty="0" err="1">
                <a:solidFill>
                  <a:srgbClr val="00B050"/>
                </a:solidFill>
                <a:ea typeface="Times New Roman" pitchFamily="18" charset="0"/>
                <a:cs typeface="Arial" pitchFamily="34" charset="0"/>
              </a:rPr>
              <a:t>hBG</a:t>
            </a:r>
            <a:r>
              <a:rPr lang="tr-TR" b="1" dirty="0">
                <a:solidFill>
                  <a:srgbClr val="00B050"/>
                </a:solidFill>
                <a:ea typeface="Times New Roman" pitchFamily="18" charset="0"/>
                <a:cs typeface="Arial" pitchFamily="34" charset="0"/>
              </a:rPr>
              <a:t>-yıl) başına toplam maliyeti </a:t>
            </a:r>
          </a:p>
        </p:txBody>
      </p:sp>
      <p:graphicFrame>
        <p:nvGraphicFramePr>
          <p:cNvPr id="139266" name="Object 2"/>
          <p:cNvGraphicFramePr>
            <a:graphicFrameLocks noChangeAspect="1"/>
          </p:cNvGraphicFramePr>
          <p:nvPr>
            <p:extLst>
              <p:ext uri="{D42A27DB-BD31-4B8C-83A1-F6EECF244321}">
                <p14:modId xmlns:p14="http://schemas.microsoft.com/office/powerpoint/2010/main" val="1969720895"/>
              </p:ext>
            </p:extLst>
          </p:nvPr>
        </p:nvGraphicFramePr>
        <p:xfrm>
          <a:off x="1628775" y="3367088"/>
          <a:ext cx="4792663" cy="706437"/>
        </p:xfrm>
        <a:graphic>
          <a:graphicData uri="http://schemas.openxmlformats.org/presentationml/2006/ole">
            <mc:AlternateContent xmlns:mc="http://schemas.openxmlformats.org/markup-compatibility/2006">
              <mc:Choice xmlns:v="urn:schemas-microsoft-com:vml" Requires="v">
                <p:oleObj name="Denklem" r:id="rId2" imgW="3403440" imgH="457200" progId="Equation.3">
                  <p:embed/>
                </p:oleObj>
              </mc:Choice>
              <mc:Fallback>
                <p:oleObj name="Denklem" r:id="rId2" imgW="3403440" imgH="457200" progId="Equation.3">
                  <p:embed/>
                  <p:pic>
                    <p:nvPicPr>
                      <p:cNvPr id="0" name="Picture 2"/>
                      <p:cNvPicPr>
                        <a:picLocks noChangeAspect="1" noChangeArrowheads="1"/>
                      </p:cNvPicPr>
                      <p:nvPr/>
                    </p:nvPicPr>
                    <p:blipFill>
                      <a:blip r:embed="rId3"/>
                      <a:srcRect/>
                      <a:stretch>
                        <a:fillRect/>
                      </a:stretch>
                    </p:blipFill>
                    <p:spPr bwMode="auto">
                      <a:xfrm>
                        <a:off x="1628775" y="3367088"/>
                        <a:ext cx="4792663"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899592" y="4509120"/>
            <a:ext cx="7992888" cy="369332"/>
          </a:xfrm>
          <a:prstGeom prst="rect">
            <a:avLst/>
          </a:prstGeom>
        </p:spPr>
        <p:txBody>
          <a:bodyPr wrap="square">
            <a:spAutoFit/>
          </a:bodyPr>
          <a:lstStyle/>
          <a:p>
            <a:r>
              <a:rPr lang="tr-TR" b="1" dirty="0">
                <a:solidFill>
                  <a:srgbClr val="00B050"/>
                </a:solidFill>
                <a:ea typeface="Times New Roman" pitchFamily="18" charset="0"/>
                <a:cs typeface="Arial" pitchFamily="34" charset="0"/>
              </a:rPr>
              <a:t>5. AŞAMA : Birim </a:t>
            </a:r>
            <a:r>
              <a:rPr lang="tr-TR" b="1" dirty="0" err="1">
                <a:solidFill>
                  <a:srgbClr val="00B050"/>
                </a:solidFill>
                <a:ea typeface="Times New Roman" pitchFamily="18" charset="0"/>
                <a:cs typeface="Arial" pitchFamily="34" charset="0"/>
              </a:rPr>
              <a:t>manometrik</a:t>
            </a:r>
            <a:r>
              <a:rPr lang="tr-TR" b="1" dirty="0">
                <a:solidFill>
                  <a:srgbClr val="00B050"/>
                </a:solidFill>
                <a:ea typeface="Times New Roman" pitchFamily="18" charset="0"/>
                <a:cs typeface="Arial" pitchFamily="34" charset="0"/>
              </a:rPr>
              <a:t> yükseklik maliyeti </a:t>
            </a:r>
          </a:p>
        </p:txBody>
      </p:sp>
      <p:graphicFrame>
        <p:nvGraphicFramePr>
          <p:cNvPr id="8" name="Object 2"/>
          <p:cNvGraphicFramePr>
            <a:graphicFrameLocks noChangeAspect="1"/>
          </p:cNvGraphicFramePr>
          <p:nvPr>
            <p:extLst>
              <p:ext uri="{D42A27DB-BD31-4B8C-83A1-F6EECF244321}">
                <p14:modId xmlns:p14="http://schemas.microsoft.com/office/powerpoint/2010/main" val="120693938"/>
              </p:ext>
            </p:extLst>
          </p:nvPr>
        </p:nvGraphicFramePr>
        <p:xfrm>
          <a:off x="1773238" y="5133975"/>
          <a:ext cx="4505325" cy="628650"/>
        </p:xfrm>
        <a:graphic>
          <a:graphicData uri="http://schemas.openxmlformats.org/presentationml/2006/ole">
            <mc:AlternateContent xmlns:mc="http://schemas.openxmlformats.org/markup-compatibility/2006">
              <mc:Choice xmlns:v="urn:schemas-microsoft-com:vml" Requires="v">
                <p:oleObj name="Denklem" r:id="rId4" imgW="3200400" imgH="406080" progId="Equation.3">
                  <p:embed/>
                </p:oleObj>
              </mc:Choice>
              <mc:Fallback>
                <p:oleObj name="Denklem" r:id="rId4" imgW="3200400" imgH="406080" progId="Equation.3">
                  <p:embed/>
                  <p:pic>
                    <p:nvPicPr>
                      <p:cNvPr id="0" name="Picture 3"/>
                      <p:cNvPicPr>
                        <a:picLocks noChangeAspect="1" noChangeArrowheads="1"/>
                      </p:cNvPicPr>
                      <p:nvPr/>
                    </p:nvPicPr>
                    <p:blipFill>
                      <a:blip r:embed="rId5"/>
                      <a:srcRect/>
                      <a:stretch>
                        <a:fillRect/>
                      </a:stretch>
                    </p:blipFill>
                    <p:spPr bwMode="auto">
                      <a:xfrm>
                        <a:off x="1773238" y="5133975"/>
                        <a:ext cx="45053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980728"/>
            <a:ext cx="7056784" cy="923330"/>
          </a:xfrm>
          <a:prstGeom prst="rect">
            <a:avLst/>
          </a:prstGeom>
        </p:spPr>
        <p:txBody>
          <a:bodyPr wrap="square">
            <a:spAutoFit/>
          </a:bodyPr>
          <a:lstStyle/>
          <a:p>
            <a:r>
              <a:rPr lang="tr-TR" b="1" dirty="0">
                <a:solidFill>
                  <a:srgbClr val="00B050"/>
                </a:solidFill>
                <a:ea typeface="Times New Roman" pitchFamily="18" charset="0"/>
                <a:cs typeface="Arial" pitchFamily="34" charset="0"/>
              </a:rPr>
              <a:t>6. AŞAMA : Ana boru hattı birim uzunluk maliyeti</a:t>
            </a:r>
          </a:p>
          <a:p>
            <a:endParaRPr lang="tr-TR" b="1" dirty="0">
              <a:ea typeface="Times New Roman" pitchFamily="18" charset="0"/>
              <a:cs typeface="Arial" pitchFamily="34" charset="0"/>
            </a:endParaRPr>
          </a:p>
          <a:p>
            <a:pPr marL="342900" indent="-342900">
              <a:buAutoNum type="alphaLcParenR"/>
            </a:pPr>
            <a:r>
              <a:rPr lang="tr-TR" b="1" dirty="0">
                <a:cs typeface="Arial" pitchFamily="34" charset="0"/>
              </a:rPr>
              <a:t>Seçenek boru çapları</a:t>
            </a:r>
            <a:endParaRPr lang="tr-TR" b="1" dirty="0">
              <a:ea typeface="Times New Roman" pitchFamily="18" charset="0"/>
              <a:cs typeface="Arial" pitchFamily="34" charset="0"/>
            </a:endParaRPr>
          </a:p>
        </p:txBody>
      </p:sp>
      <p:sp>
        <p:nvSpPr>
          <p:cNvPr id="3" name="2 Dikdörtgen"/>
          <p:cNvSpPr/>
          <p:nvPr/>
        </p:nvSpPr>
        <p:spPr>
          <a:xfrm>
            <a:off x="683568" y="2150854"/>
            <a:ext cx="7992888" cy="2862322"/>
          </a:xfrm>
          <a:prstGeom prst="rect">
            <a:avLst/>
          </a:prstGeom>
        </p:spPr>
        <p:txBody>
          <a:bodyPr wrap="square">
            <a:spAutoFit/>
          </a:bodyPr>
          <a:lstStyle/>
          <a:p>
            <a:pPr algn="just"/>
            <a:r>
              <a:rPr lang="tr-TR" b="1" dirty="0">
                <a:cs typeface="Arial" pitchFamily="34" charset="0"/>
              </a:rPr>
              <a:t>	*** </a:t>
            </a:r>
            <a:r>
              <a:rPr lang="tr-TR" dirty="0">
                <a:cs typeface="Arial" pitchFamily="34" charset="0"/>
              </a:rPr>
              <a:t>Ana boru hattında ortalama akış hızı V= 0.5 – 2.0 m/s arasında olması istenir. </a:t>
            </a:r>
          </a:p>
          <a:p>
            <a:pPr algn="just"/>
            <a:r>
              <a:rPr lang="tr-TR" dirty="0">
                <a:cs typeface="Arial" pitchFamily="34" charset="0"/>
              </a:rPr>
              <a:t>	*** Ana boru hattı çapı </a:t>
            </a:r>
            <a:r>
              <a:rPr lang="tr-TR" dirty="0" err="1">
                <a:cs typeface="Arial" pitchFamily="34" charset="0"/>
              </a:rPr>
              <a:t>manifold</a:t>
            </a:r>
            <a:r>
              <a:rPr lang="tr-TR" dirty="0">
                <a:cs typeface="Arial" pitchFamily="34" charset="0"/>
              </a:rPr>
              <a:t> boru hattı çapından düşük olamaz. </a:t>
            </a:r>
          </a:p>
          <a:p>
            <a:pPr algn="just"/>
            <a:r>
              <a:rPr lang="tr-TR" dirty="0">
                <a:cs typeface="Arial" pitchFamily="34" charset="0"/>
              </a:rPr>
              <a:t>	* Ana boru hattı 6 </a:t>
            </a:r>
            <a:r>
              <a:rPr lang="tr-TR" dirty="0" err="1">
                <a:cs typeface="Arial" pitchFamily="34" charset="0"/>
              </a:rPr>
              <a:t>atm</a:t>
            </a:r>
            <a:r>
              <a:rPr lang="tr-TR" dirty="0">
                <a:cs typeface="Arial" pitchFamily="34" charset="0"/>
              </a:rPr>
              <a:t> işletme basınçlı PVC100 sert plastik borulardan oluşturulacaktır. </a:t>
            </a:r>
          </a:p>
          <a:p>
            <a:pPr algn="just"/>
            <a:endParaRPr lang="tr-TR" dirty="0">
              <a:cs typeface="Arial" pitchFamily="34" charset="0"/>
            </a:endParaRPr>
          </a:p>
          <a:p>
            <a:pPr algn="just"/>
            <a:r>
              <a:rPr lang="tr-TR" dirty="0">
                <a:cs typeface="Arial" pitchFamily="34" charset="0"/>
              </a:rPr>
              <a:t>	Q =3.1 L/s	63,75 ve 90 mm çaplı borular seçilecektir. </a:t>
            </a: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sp>
        <p:nvSpPr>
          <p:cNvPr id="4" name="3 Dikdörtgen"/>
          <p:cNvSpPr/>
          <p:nvPr/>
        </p:nvSpPr>
        <p:spPr>
          <a:xfrm>
            <a:off x="971600" y="2492896"/>
            <a:ext cx="7056784" cy="1477328"/>
          </a:xfrm>
          <a:prstGeom prst="rect">
            <a:avLst/>
          </a:prstGeom>
        </p:spPr>
        <p:txBody>
          <a:bodyPr wrap="square">
            <a:spAutoFit/>
          </a:bodyPr>
          <a:lstStyle/>
          <a:p>
            <a:endParaRPr lang="tr-TR" b="1" dirty="0">
              <a:cs typeface="Arial" pitchFamily="34" charset="0"/>
            </a:endParaRPr>
          </a:p>
          <a:p>
            <a:r>
              <a:rPr lang="tr-TR" b="1" dirty="0">
                <a:cs typeface="Arial" pitchFamily="34" charset="0"/>
              </a:rPr>
              <a:t>	</a:t>
            </a:r>
          </a:p>
          <a:p>
            <a:endParaRPr lang="tr-TR" b="1" dirty="0">
              <a:cs typeface="Arial" pitchFamily="34" charset="0"/>
            </a:endParaRPr>
          </a:p>
          <a:p>
            <a:r>
              <a:rPr lang="tr-TR" b="1" dirty="0">
                <a:cs typeface="Arial" pitchFamily="34" charset="0"/>
              </a:rPr>
              <a:t>	</a:t>
            </a:r>
          </a:p>
          <a:p>
            <a:r>
              <a:rPr lang="tr-TR" b="1" dirty="0">
                <a:cs typeface="Arial" pitchFamily="34" charset="0"/>
              </a:rPr>
              <a:t>		</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908720"/>
            <a:ext cx="7056784" cy="1785104"/>
          </a:xfrm>
          <a:prstGeom prst="rect">
            <a:avLst/>
          </a:prstGeom>
        </p:spPr>
        <p:txBody>
          <a:bodyPr wrap="square">
            <a:spAutoFit/>
          </a:bodyPr>
          <a:lstStyle/>
          <a:p>
            <a:r>
              <a:rPr lang="tr-TR" sz="2000" b="1" dirty="0">
                <a:solidFill>
                  <a:srgbClr val="00B050"/>
                </a:solidFill>
                <a:ea typeface="Times New Roman" pitchFamily="18" charset="0"/>
                <a:cs typeface="Arial" pitchFamily="34" charset="0"/>
              </a:rPr>
              <a:t>6. AŞAMA : Ana boru hattı birim uzunluk maliyeti</a:t>
            </a:r>
          </a:p>
          <a:p>
            <a:endParaRPr lang="tr-TR" b="1" dirty="0">
              <a:ea typeface="Times New Roman" pitchFamily="18" charset="0"/>
              <a:cs typeface="Arial" pitchFamily="34" charset="0"/>
            </a:endParaRPr>
          </a:p>
          <a:p>
            <a:endParaRPr lang="tr-TR" b="1" dirty="0">
              <a:ea typeface="Times New Roman" pitchFamily="18" charset="0"/>
              <a:cs typeface="Arial" pitchFamily="34" charset="0"/>
            </a:endParaRPr>
          </a:p>
          <a:p>
            <a:endParaRPr lang="tr-TR" b="1" dirty="0">
              <a:ea typeface="Times New Roman" pitchFamily="18" charset="0"/>
              <a:cs typeface="Arial" pitchFamily="34" charset="0"/>
            </a:endParaRPr>
          </a:p>
          <a:p>
            <a:endParaRPr lang="tr-TR" b="1" dirty="0">
              <a:ea typeface="Times New Roman" pitchFamily="18" charset="0"/>
              <a:cs typeface="Arial" pitchFamily="34" charset="0"/>
            </a:endParaRPr>
          </a:p>
          <a:p>
            <a:r>
              <a:rPr lang="tr-TR" b="1" dirty="0">
                <a:ea typeface="Times New Roman" pitchFamily="18" charset="0"/>
                <a:cs typeface="Arial" pitchFamily="34" charset="0"/>
              </a:rPr>
              <a:t>b) Seçenek boru çaplarında birim uzunluk maliyeti   </a:t>
            </a:r>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graphicFrame>
        <p:nvGraphicFramePr>
          <p:cNvPr id="5" name="4 Tablo"/>
          <p:cNvGraphicFramePr>
            <a:graphicFrameLocks noGrp="1"/>
          </p:cNvGraphicFramePr>
          <p:nvPr>
            <p:extLst>
              <p:ext uri="{D42A27DB-BD31-4B8C-83A1-F6EECF244321}">
                <p14:modId xmlns:p14="http://schemas.microsoft.com/office/powerpoint/2010/main" val="1223337448"/>
              </p:ext>
            </p:extLst>
          </p:nvPr>
        </p:nvGraphicFramePr>
        <p:xfrm>
          <a:off x="1187624" y="3284984"/>
          <a:ext cx="7128792" cy="2301240"/>
        </p:xfrm>
        <a:graphic>
          <a:graphicData uri="http://schemas.openxmlformats.org/drawingml/2006/table">
            <a:tbl>
              <a:tblPr firstRow="1" bandRow="1">
                <a:tableStyleId>{21E4AEA4-8DFA-4A89-87EB-49C32662AFE0}</a:tableStyleId>
              </a:tblPr>
              <a:tblGrid>
                <a:gridCol w="1188132">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303113">
                  <a:extLst>
                    <a:ext uri="{9D8B030D-6E8A-4147-A177-3AD203B41FA5}">
                      <a16:colId xmlns:a16="http://schemas.microsoft.com/office/drawing/2014/main" val="20002"/>
                    </a:ext>
                  </a:extLst>
                </a:gridCol>
                <a:gridCol w="857127">
                  <a:extLst>
                    <a:ext uri="{9D8B030D-6E8A-4147-A177-3AD203B41FA5}">
                      <a16:colId xmlns:a16="http://schemas.microsoft.com/office/drawing/2014/main" val="20003"/>
                    </a:ext>
                  </a:extLst>
                </a:gridCol>
                <a:gridCol w="1404156">
                  <a:extLst>
                    <a:ext uri="{9D8B030D-6E8A-4147-A177-3AD203B41FA5}">
                      <a16:colId xmlns:a16="http://schemas.microsoft.com/office/drawing/2014/main" val="20004"/>
                    </a:ext>
                  </a:extLst>
                </a:gridCol>
                <a:gridCol w="1188132">
                  <a:extLst>
                    <a:ext uri="{9D8B030D-6E8A-4147-A177-3AD203B41FA5}">
                      <a16:colId xmlns:a16="http://schemas.microsoft.com/office/drawing/2014/main" val="20005"/>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a:t>Boru dış çapı</a:t>
                      </a:r>
                      <a:r>
                        <a:rPr lang="tr-TR" baseline="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tr-TR" baseline="0" dirty="0"/>
                        <a:t>(mm)</a:t>
                      </a:r>
                      <a:endParaRPr lang="tr-TR" dirty="0"/>
                    </a:p>
                  </a:txBody>
                  <a:tcPr/>
                </a:tc>
                <a:tc>
                  <a:txBody>
                    <a:bodyPr/>
                    <a:lstStyle/>
                    <a:p>
                      <a:pPr algn="ctr"/>
                      <a:r>
                        <a:rPr lang="tr-TR" dirty="0"/>
                        <a:t>Maliyet </a:t>
                      </a:r>
                      <a:r>
                        <a:rPr lang="tr-TR" baseline="0" dirty="0"/>
                        <a:t> (TL/m)</a:t>
                      </a:r>
                      <a:endParaRPr lang="tr-TR" dirty="0"/>
                    </a:p>
                  </a:txBody>
                  <a:tcPr/>
                </a:tc>
                <a:tc>
                  <a:txBody>
                    <a:bodyPr/>
                    <a:lstStyle/>
                    <a:p>
                      <a:pPr algn="ctr"/>
                      <a:r>
                        <a:rPr lang="tr-TR" dirty="0"/>
                        <a:t>Faiz oranı</a:t>
                      </a:r>
                      <a:r>
                        <a:rPr lang="tr-TR" baseline="0" dirty="0"/>
                        <a:t> , f (%)</a:t>
                      </a:r>
                      <a:endParaRPr lang="tr-TR" dirty="0"/>
                    </a:p>
                  </a:txBody>
                  <a:tcPr/>
                </a:tc>
                <a:tc>
                  <a:txBody>
                    <a:bodyPr/>
                    <a:lstStyle/>
                    <a:p>
                      <a:pPr algn="ctr"/>
                      <a:r>
                        <a:rPr lang="tr-TR" dirty="0"/>
                        <a:t>Servis</a:t>
                      </a:r>
                      <a:r>
                        <a:rPr lang="tr-TR" baseline="0" dirty="0"/>
                        <a:t> ömrü </a:t>
                      </a:r>
                    </a:p>
                    <a:p>
                      <a:pPr algn="ctr"/>
                      <a:r>
                        <a:rPr lang="tr-TR" baseline="0" dirty="0"/>
                        <a:t>(yıl)</a:t>
                      </a:r>
                    </a:p>
                  </a:txBody>
                  <a:tcPr/>
                </a:tc>
                <a:tc>
                  <a:txBody>
                    <a:bodyPr/>
                    <a:lstStyle/>
                    <a:p>
                      <a:pPr algn="ctr"/>
                      <a:r>
                        <a:rPr lang="tr-TR" dirty="0"/>
                        <a:t>Amortisman</a:t>
                      </a:r>
                      <a:r>
                        <a:rPr lang="tr-TR" baseline="0" dirty="0"/>
                        <a:t> faktörü , AF</a:t>
                      </a:r>
                      <a:endParaRPr lang="tr-TR" dirty="0"/>
                    </a:p>
                  </a:txBody>
                  <a:tcPr/>
                </a:tc>
                <a:tc>
                  <a:txBody>
                    <a:bodyPr/>
                    <a:lstStyle/>
                    <a:p>
                      <a:pPr algn="ctr"/>
                      <a:r>
                        <a:rPr lang="tr-TR" dirty="0"/>
                        <a:t>Yıllık maliyet </a:t>
                      </a:r>
                    </a:p>
                    <a:p>
                      <a:pPr algn="ctr"/>
                      <a:r>
                        <a:rPr lang="tr-TR" dirty="0"/>
                        <a:t>(TL/m-yıl)</a:t>
                      </a:r>
                    </a:p>
                  </a:txBody>
                  <a:tcPr/>
                </a:tc>
                <a:extLst>
                  <a:ext uri="{0D108BD9-81ED-4DB2-BD59-A6C34878D82A}">
                    <a16:rowId xmlns:a16="http://schemas.microsoft.com/office/drawing/2014/main" val="10000"/>
                  </a:ext>
                </a:extLst>
              </a:tr>
              <a:tr h="370840">
                <a:tc>
                  <a:txBody>
                    <a:bodyPr/>
                    <a:lstStyle/>
                    <a:p>
                      <a:pPr algn="ctr"/>
                      <a:r>
                        <a:rPr lang="tr-TR" dirty="0"/>
                        <a:t>63</a:t>
                      </a:r>
                    </a:p>
                  </a:txBody>
                  <a:tcPr/>
                </a:tc>
                <a:tc>
                  <a:txBody>
                    <a:bodyPr/>
                    <a:lstStyle/>
                    <a:p>
                      <a:pPr algn="ctr"/>
                      <a:r>
                        <a:rPr lang="tr-TR" dirty="0"/>
                        <a:t>3.0</a:t>
                      </a:r>
                    </a:p>
                  </a:txBody>
                  <a:tcPr/>
                </a:tc>
                <a:tc>
                  <a:txBody>
                    <a:bodyPr/>
                    <a:lstStyle/>
                    <a:p>
                      <a:pPr algn="ctr"/>
                      <a:r>
                        <a:rPr lang="tr-TR" dirty="0"/>
                        <a:t>10</a:t>
                      </a:r>
                    </a:p>
                  </a:txBody>
                  <a:tcPr/>
                </a:tc>
                <a:tc>
                  <a:txBody>
                    <a:bodyPr/>
                    <a:lstStyle/>
                    <a:p>
                      <a:pPr algn="ctr"/>
                      <a:r>
                        <a:rPr lang="tr-TR" dirty="0"/>
                        <a:t>35</a:t>
                      </a:r>
                    </a:p>
                  </a:txBody>
                  <a:tcPr/>
                </a:tc>
                <a:tc>
                  <a:txBody>
                    <a:bodyPr/>
                    <a:lstStyle/>
                    <a:p>
                      <a:pPr algn="ctr"/>
                      <a:r>
                        <a:rPr lang="tr-TR" dirty="0"/>
                        <a:t>0.10369</a:t>
                      </a:r>
                    </a:p>
                  </a:txBody>
                  <a:tcPr/>
                </a:tc>
                <a:tc>
                  <a:txBody>
                    <a:bodyPr/>
                    <a:lstStyle/>
                    <a:p>
                      <a:pPr algn="ctr"/>
                      <a:r>
                        <a:rPr lang="tr-TR" dirty="0"/>
                        <a:t>0.31</a:t>
                      </a:r>
                    </a:p>
                  </a:txBody>
                  <a:tcPr/>
                </a:tc>
                <a:extLst>
                  <a:ext uri="{0D108BD9-81ED-4DB2-BD59-A6C34878D82A}">
                    <a16:rowId xmlns:a16="http://schemas.microsoft.com/office/drawing/2014/main" val="10001"/>
                  </a:ext>
                </a:extLst>
              </a:tr>
              <a:tr h="370840">
                <a:tc>
                  <a:txBody>
                    <a:bodyPr/>
                    <a:lstStyle/>
                    <a:p>
                      <a:pPr algn="ctr"/>
                      <a:r>
                        <a:rPr lang="tr-TR" dirty="0"/>
                        <a:t>75</a:t>
                      </a:r>
                    </a:p>
                  </a:txBody>
                  <a:tcPr/>
                </a:tc>
                <a:tc>
                  <a:txBody>
                    <a:bodyPr/>
                    <a:lstStyle/>
                    <a:p>
                      <a:pPr algn="ctr"/>
                      <a:r>
                        <a:rPr lang="tr-TR" dirty="0"/>
                        <a:t>4.2</a:t>
                      </a:r>
                    </a:p>
                  </a:txBody>
                  <a:tcPr/>
                </a:tc>
                <a:tc>
                  <a:txBody>
                    <a:bodyPr/>
                    <a:lstStyle/>
                    <a:p>
                      <a:pPr algn="ctr"/>
                      <a:r>
                        <a:rPr lang="tr-TR" dirty="0"/>
                        <a:t>10</a:t>
                      </a:r>
                    </a:p>
                  </a:txBody>
                  <a:tcPr/>
                </a:tc>
                <a:tc>
                  <a:txBody>
                    <a:bodyPr/>
                    <a:lstStyle/>
                    <a:p>
                      <a:pPr algn="ctr"/>
                      <a:r>
                        <a:rPr lang="tr-TR" dirty="0"/>
                        <a:t>35</a:t>
                      </a:r>
                    </a:p>
                  </a:txBody>
                  <a:tcPr/>
                </a:tc>
                <a:tc>
                  <a:txBody>
                    <a:bodyPr/>
                    <a:lstStyle/>
                    <a:p>
                      <a:pPr algn="ctr"/>
                      <a:r>
                        <a:rPr lang="tr-TR"/>
                        <a:t>0.10369</a:t>
                      </a:r>
                      <a:endParaRPr lang="tr-TR" dirty="0"/>
                    </a:p>
                  </a:txBody>
                  <a:tcPr/>
                </a:tc>
                <a:tc>
                  <a:txBody>
                    <a:bodyPr/>
                    <a:lstStyle/>
                    <a:p>
                      <a:pPr algn="ctr"/>
                      <a:r>
                        <a:rPr lang="tr-TR" dirty="0"/>
                        <a:t>0.44</a:t>
                      </a:r>
                    </a:p>
                  </a:txBody>
                  <a:tcPr/>
                </a:tc>
                <a:extLst>
                  <a:ext uri="{0D108BD9-81ED-4DB2-BD59-A6C34878D82A}">
                    <a16:rowId xmlns:a16="http://schemas.microsoft.com/office/drawing/2014/main" val="10002"/>
                  </a:ext>
                </a:extLst>
              </a:tr>
              <a:tr h="370840">
                <a:tc>
                  <a:txBody>
                    <a:bodyPr/>
                    <a:lstStyle/>
                    <a:p>
                      <a:pPr algn="ctr"/>
                      <a:r>
                        <a:rPr lang="tr-TR" dirty="0"/>
                        <a:t>90</a:t>
                      </a:r>
                    </a:p>
                  </a:txBody>
                  <a:tcPr/>
                </a:tc>
                <a:tc>
                  <a:txBody>
                    <a:bodyPr/>
                    <a:lstStyle/>
                    <a:p>
                      <a:pPr algn="ctr"/>
                      <a:r>
                        <a:rPr lang="tr-TR" dirty="0"/>
                        <a:t>5,3</a:t>
                      </a:r>
                    </a:p>
                  </a:txBody>
                  <a:tcPr/>
                </a:tc>
                <a:tc>
                  <a:txBody>
                    <a:bodyPr/>
                    <a:lstStyle/>
                    <a:p>
                      <a:pPr algn="ctr"/>
                      <a:r>
                        <a:rPr lang="tr-TR" dirty="0"/>
                        <a:t>10</a:t>
                      </a:r>
                    </a:p>
                  </a:txBody>
                  <a:tcPr/>
                </a:tc>
                <a:tc>
                  <a:txBody>
                    <a:bodyPr/>
                    <a:lstStyle/>
                    <a:p>
                      <a:pPr algn="ctr"/>
                      <a:r>
                        <a:rPr lang="tr-TR" dirty="0"/>
                        <a:t>35</a:t>
                      </a:r>
                    </a:p>
                  </a:txBody>
                  <a:tcPr/>
                </a:tc>
                <a:tc>
                  <a:txBody>
                    <a:bodyPr/>
                    <a:lstStyle/>
                    <a:p>
                      <a:pPr algn="ctr"/>
                      <a:r>
                        <a:rPr lang="tr-TR" dirty="0"/>
                        <a:t>0.10369</a:t>
                      </a:r>
                    </a:p>
                  </a:txBody>
                  <a:tcPr/>
                </a:tc>
                <a:tc>
                  <a:txBody>
                    <a:bodyPr/>
                    <a:lstStyle/>
                    <a:p>
                      <a:pPr algn="ctr"/>
                      <a:r>
                        <a:rPr lang="tr-TR" dirty="0"/>
                        <a:t>0,55</a:t>
                      </a:r>
                    </a:p>
                  </a:txBody>
                  <a:tcPr/>
                </a:tc>
                <a:extLst>
                  <a:ext uri="{0D108BD9-81ED-4DB2-BD59-A6C34878D82A}">
                    <a16:rowId xmlns:a16="http://schemas.microsoft.com/office/drawing/2014/main" val="894276486"/>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332656"/>
            <a:ext cx="7056784" cy="3416320"/>
          </a:xfrm>
          <a:prstGeom prst="rect">
            <a:avLst/>
          </a:prstGeom>
        </p:spPr>
        <p:txBody>
          <a:bodyPr wrap="square">
            <a:spAutoFit/>
          </a:bodyPr>
          <a:lstStyle/>
          <a:p>
            <a:r>
              <a:rPr lang="tr-TR" b="1" dirty="0">
                <a:solidFill>
                  <a:srgbClr val="00B050"/>
                </a:solidFill>
                <a:ea typeface="Times New Roman" pitchFamily="18" charset="0"/>
                <a:cs typeface="Arial" pitchFamily="34" charset="0"/>
              </a:rPr>
              <a:t>7. AŞAMA : Doğrusal Programlama Modeline Esas Veriler </a:t>
            </a:r>
          </a:p>
          <a:p>
            <a:endParaRPr lang="tr-TR" b="1" dirty="0">
              <a:solidFill>
                <a:srgbClr val="00B050"/>
              </a:solidFill>
              <a:ea typeface="Times New Roman" pitchFamily="18" charset="0"/>
              <a:cs typeface="Arial" pitchFamily="34" charset="0"/>
            </a:endParaRPr>
          </a:p>
          <a:p>
            <a:r>
              <a:rPr lang="tr-TR" b="1" dirty="0">
                <a:solidFill>
                  <a:srgbClr val="00B050"/>
                </a:solidFill>
                <a:ea typeface="Times New Roman" pitchFamily="18" charset="0"/>
                <a:cs typeface="Arial" pitchFamily="34" charset="0"/>
              </a:rPr>
              <a:t>  </a:t>
            </a:r>
          </a:p>
          <a:p>
            <a:endParaRPr lang="tr-TR" b="1" dirty="0">
              <a:solidFill>
                <a:srgbClr val="00B050"/>
              </a:solidFill>
              <a:cs typeface="Arial" pitchFamily="34" charset="0"/>
            </a:endParaRPr>
          </a:p>
          <a:p>
            <a:r>
              <a:rPr lang="tr-TR" b="1" dirty="0">
                <a:solidFill>
                  <a:srgbClr val="00B050"/>
                </a:solidFill>
                <a:cs typeface="Arial" pitchFamily="34" charset="0"/>
              </a:rPr>
              <a:t>	</a:t>
            </a:r>
            <a:endParaRPr lang="tr-TR" dirty="0">
              <a:solidFill>
                <a:srgbClr val="00B050"/>
              </a:solidFill>
              <a:cs typeface="Arial" pitchFamily="34" charset="0"/>
            </a:endParaRPr>
          </a:p>
          <a:p>
            <a:r>
              <a:rPr lang="tr-TR" dirty="0">
                <a:solidFill>
                  <a:srgbClr val="00B050"/>
                </a:solidFill>
                <a:cs typeface="Arial" pitchFamily="34" charset="0"/>
              </a:rPr>
              <a:t>	</a:t>
            </a:r>
          </a:p>
          <a:p>
            <a:r>
              <a:rPr lang="tr-TR" dirty="0">
                <a:solidFill>
                  <a:srgbClr val="00B050"/>
                </a:solidFill>
                <a:cs typeface="Arial" pitchFamily="34" charset="0"/>
              </a:rPr>
              <a:t>	</a:t>
            </a:r>
          </a:p>
          <a:p>
            <a:endParaRPr lang="tr-TR" b="1" dirty="0">
              <a:solidFill>
                <a:srgbClr val="00B050"/>
              </a:solidFill>
              <a:cs typeface="Arial" pitchFamily="34" charset="0"/>
            </a:endParaRPr>
          </a:p>
          <a:p>
            <a:endParaRPr lang="tr-TR" b="1" dirty="0">
              <a:solidFill>
                <a:srgbClr val="00B050"/>
              </a:solidFill>
              <a:cs typeface="Arial" pitchFamily="34" charset="0"/>
            </a:endParaRPr>
          </a:p>
          <a:p>
            <a:endParaRPr lang="tr-TR" b="1" dirty="0">
              <a:solidFill>
                <a:srgbClr val="00B050"/>
              </a:solidFill>
              <a:cs typeface="Arial" pitchFamily="34" charset="0"/>
            </a:endParaRPr>
          </a:p>
          <a:p>
            <a:endParaRPr lang="tr-TR" b="1" dirty="0">
              <a:solidFill>
                <a:srgbClr val="00B050"/>
              </a:solidFill>
              <a:cs typeface="Arial" pitchFamily="34" charset="0"/>
            </a:endParaRPr>
          </a:p>
          <a:p>
            <a:endParaRPr lang="tr-TR" dirty="0">
              <a:solidFill>
                <a:srgbClr val="00B050"/>
              </a:solidFill>
            </a:endParaRPr>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sp>
        <p:nvSpPr>
          <p:cNvPr id="4" name="3 Dikdörtgen"/>
          <p:cNvSpPr/>
          <p:nvPr/>
        </p:nvSpPr>
        <p:spPr>
          <a:xfrm>
            <a:off x="971600" y="2492896"/>
            <a:ext cx="7056784" cy="1477328"/>
          </a:xfrm>
          <a:prstGeom prst="rect">
            <a:avLst/>
          </a:prstGeom>
        </p:spPr>
        <p:txBody>
          <a:bodyPr wrap="square">
            <a:spAutoFit/>
          </a:bodyPr>
          <a:lstStyle/>
          <a:p>
            <a:endParaRPr lang="tr-TR" b="1" dirty="0">
              <a:cs typeface="Arial" pitchFamily="34" charset="0"/>
            </a:endParaRPr>
          </a:p>
          <a:p>
            <a:r>
              <a:rPr lang="tr-TR" b="1" dirty="0">
                <a:cs typeface="Arial" pitchFamily="34" charset="0"/>
              </a:rPr>
              <a:t>	</a:t>
            </a:r>
          </a:p>
          <a:p>
            <a:endParaRPr lang="tr-TR" b="1" dirty="0">
              <a:cs typeface="Arial" pitchFamily="34" charset="0"/>
            </a:endParaRPr>
          </a:p>
          <a:p>
            <a:r>
              <a:rPr lang="tr-TR" b="1" dirty="0">
                <a:cs typeface="Arial" pitchFamily="34" charset="0"/>
              </a:rPr>
              <a:t>	</a:t>
            </a:r>
          </a:p>
          <a:p>
            <a:r>
              <a:rPr lang="tr-TR" b="1" dirty="0">
                <a:cs typeface="Arial" pitchFamily="34" charset="0"/>
              </a:rPr>
              <a:t>		</a:t>
            </a:r>
            <a:endParaRPr lang="tr-TR" dirty="0"/>
          </a:p>
        </p:txBody>
      </p:sp>
      <p:graphicFrame>
        <p:nvGraphicFramePr>
          <p:cNvPr id="5" name="4 Tablo"/>
          <p:cNvGraphicFramePr>
            <a:graphicFrameLocks noGrp="1"/>
          </p:cNvGraphicFramePr>
          <p:nvPr>
            <p:extLst>
              <p:ext uri="{D42A27DB-BD31-4B8C-83A1-F6EECF244321}">
                <p14:modId xmlns:p14="http://schemas.microsoft.com/office/powerpoint/2010/main" val="2357043461"/>
              </p:ext>
            </p:extLst>
          </p:nvPr>
        </p:nvGraphicFramePr>
        <p:xfrm>
          <a:off x="395536" y="1043489"/>
          <a:ext cx="8280921" cy="3931920"/>
        </p:xfrm>
        <a:graphic>
          <a:graphicData uri="http://schemas.openxmlformats.org/drawingml/2006/table">
            <a:tbl>
              <a:tblPr firstRow="1" bandRow="1">
                <a:tableStyleId>{93296810-A885-4BE3-A3E7-6D5BEEA58F35}</a:tableStyleId>
              </a:tblPr>
              <a:tblGrid>
                <a:gridCol w="1249949">
                  <a:extLst>
                    <a:ext uri="{9D8B030D-6E8A-4147-A177-3AD203B41FA5}">
                      <a16:colId xmlns:a16="http://schemas.microsoft.com/office/drawing/2014/main" val="20000"/>
                    </a:ext>
                  </a:extLst>
                </a:gridCol>
                <a:gridCol w="1056130">
                  <a:extLst>
                    <a:ext uri="{9D8B030D-6E8A-4147-A177-3AD203B41FA5}">
                      <a16:colId xmlns:a16="http://schemas.microsoft.com/office/drawing/2014/main" val="20001"/>
                    </a:ext>
                  </a:extLst>
                </a:gridCol>
                <a:gridCol w="1006289">
                  <a:extLst>
                    <a:ext uri="{9D8B030D-6E8A-4147-A177-3AD203B41FA5}">
                      <a16:colId xmlns:a16="http://schemas.microsoft.com/office/drawing/2014/main" val="20002"/>
                    </a:ext>
                  </a:extLst>
                </a:gridCol>
                <a:gridCol w="1288142">
                  <a:extLst>
                    <a:ext uri="{9D8B030D-6E8A-4147-A177-3AD203B41FA5}">
                      <a16:colId xmlns:a16="http://schemas.microsoft.com/office/drawing/2014/main" val="20003"/>
                    </a:ext>
                  </a:extLst>
                </a:gridCol>
                <a:gridCol w="1232138">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296145">
                  <a:extLst>
                    <a:ext uri="{9D8B030D-6E8A-4147-A177-3AD203B41FA5}">
                      <a16:colId xmlns:a16="http://schemas.microsoft.com/office/drawing/2014/main" val="20006"/>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a:t>Boru bölümleri</a:t>
                      </a:r>
                    </a:p>
                  </a:txBody>
                  <a:tcPr/>
                </a:tc>
                <a:tc>
                  <a:txBody>
                    <a:bodyPr/>
                    <a:lstStyle/>
                    <a:p>
                      <a:pPr algn="ctr"/>
                      <a:r>
                        <a:rPr lang="tr-TR" dirty="0"/>
                        <a:t>Uzunluk</a:t>
                      </a:r>
                    </a:p>
                    <a:p>
                      <a:pPr algn="ctr"/>
                      <a:r>
                        <a:rPr lang="tr-TR" dirty="0"/>
                        <a:t>(m)</a:t>
                      </a:r>
                    </a:p>
                  </a:txBody>
                  <a:tcPr/>
                </a:tc>
                <a:tc>
                  <a:txBody>
                    <a:bodyPr/>
                    <a:lstStyle/>
                    <a:p>
                      <a:pPr algn="ctr"/>
                      <a:r>
                        <a:rPr lang="tr-TR" dirty="0"/>
                        <a:t>Debi</a:t>
                      </a:r>
                    </a:p>
                    <a:p>
                      <a:pPr algn="ctr"/>
                      <a:r>
                        <a:rPr lang="tr-TR" baseline="0" dirty="0"/>
                        <a:t> (L/h)</a:t>
                      </a:r>
                      <a:endParaRPr lang="tr-TR" dirty="0"/>
                    </a:p>
                  </a:txBody>
                  <a:tcPr/>
                </a:tc>
                <a:tc>
                  <a:txBody>
                    <a:bodyPr/>
                    <a:lstStyle/>
                    <a:p>
                      <a:pPr algn="ctr"/>
                      <a:r>
                        <a:rPr lang="tr-TR" dirty="0"/>
                        <a:t>Seçenek boru çapı</a:t>
                      </a:r>
                      <a:r>
                        <a:rPr lang="tr-TR" baseline="0" dirty="0"/>
                        <a:t> (m)</a:t>
                      </a:r>
                      <a:endParaRPr lang="tr-TR" dirty="0"/>
                    </a:p>
                  </a:txBody>
                  <a:tcPr/>
                </a:tc>
                <a:tc>
                  <a:txBody>
                    <a:bodyPr/>
                    <a:lstStyle/>
                    <a:p>
                      <a:pPr algn="ctr"/>
                      <a:r>
                        <a:rPr lang="tr-TR" dirty="0"/>
                        <a:t>Birim</a:t>
                      </a:r>
                      <a:r>
                        <a:rPr lang="tr-TR" baseline="0" dirty="0"/>
                        <a:t> uzunluk</a:t>
                      </a:r>
                      <a:r>
                        <a:rPr lang="tr-TR" dirty="0"/>
                        <a:t> maliyeti </a:t>
                      </a:r>
                    </a:p>
                    <a:p>
                      <a:pPr algn="ctr"/>
                      <a:r>
                        <a:rPr lang="tr-TR" dirty="0"/>
                        <a:t>(TL/m-yıl)</a:t>
                      </a:r>
                    </a:p>
                  </a:txBody>
                  <a:tcPr/>
                </a:tc>
                <a:tc>
                  <a:txBody>
                    <a:bodyPr/>
                    <a:lstStyle/>
                    <a:p>
                      <a:pPr algn="ctr"/>
                      <a:r>
                        <a:rPr lang="tr-TR" dirty="0"/>
                        <a:t>Yük kayıpları, m/m</a:t>
                      </a:r>
                    </a:p>
                  </a:txBody>
                  <a:tcPr/>
                </a:tc>
                <a:tc>
                  <a:txBody>
                    <a:bodyPr/>
                    <a:lstStyle/>
                    <a:p>
                      <a:pPr algn="ctr"/>
                      <a:r>
                        <a:rPr lang="tr-TR" dirty="0"/>
                        <a:t>Seçenek boru çapı uzunlukları,</a:t>
                      </a:r>
                      <a:r>
                        <a:rPr lang="tr-TR" baseline="0" dirty="0"/>
                        <a:t> (m)</a:t>
                      </a:r>
                      <a:endParaRPr lang="tr-TR" dirty="0"/>
                    </a:p>
                  </a:txBody>
                  <a:tcPr/>
                </a:tc>
                <a:extLst>
                  <a:ext uri="{0D108BD9-81ED-4DB2-BD59-A6C34878D82A}">
                    <a16:rowId xmlns:a16="http://schemas.microsoft.com/office/drawing/2014/main" val="10000"/>
                  </a:ext>
                </a:extLst>
              </a:tr>
              <a:tr h="539472">
                <a:tc>
                  <a:txBody>
                    <a:bodyPr/>
                    <a:lstStyle/>
                    <a:p>
                      <a:pPr algn="ctr"/>
                      <a:r>
                        <a:rPr lang="tr-TR" dirty="0"/>
                        <a:t>P-A</a:t>
                      </a:r>
                    </a:p>
                    <a:p>
                      <a:pPr algn="ctr"/>
                      <a:endParaRPr lang="tr-TR" dirty="0"/>
                    </a:p>
                  </a:txBody>
                  <a:tcPr/>
                </a:tc>
                <a:tc>
                  <a:txBody>
                    <a:bodyPr/>
                    <a:lstStyle/>
                    <a:p>
                      <a:pPr algn="ctr"/>
                      <a:r>
                        <a:rPr lang="tr-TR" dirty="0"/>
                        <a:t>10</a:t>
                      </a:r>
                    </a:p>
                  </a:txBody>
                  <a:tcPr/>
                </a:tc>
                <a:tc>
                  <a:txBody>
                    <a:bodyPr/>
                    <a:lstStyle/>
                    <a:p>
                      <a:pPr algn="ctr"/>
                      <a:r>
                        <a:rPr lang="tr-TR" dirty="0"/>
                        <a:t>3.1</a:t>
                      </a:r>
                    </a:p>
                  </a:txBody>
                  <a:tcPr/>
                </a:tc>
                <a:tc>
                  <a:txBody>
                    <a:bodyPr/>
                    <a:lstStyle/>
                    <a:p>
                      <a:pPr algn="ctr"/>
                      <a:r>
                        <a:rPr lang="tr-TR" dirty="0"/>
                        <a:t>63</a:t>
                      </a:r>
                    </a:p>
                    <a:p>
                      <a:pPr algn="ctr"/>
                      <a:r>
                        <a:rPr lang="tr-TR" dirty="0"/>
                        <a:t>75</a:t>
                      </a:r>
                    </a:p>
                    <a:p>
                      <a:pPr algn="ctr"/>
                      <a:r>
                        <a:rPr lang="tr-TR" dirty="0"/>
                        <a:t>90</a:t>
                      </a:r>
                    </a:p>
                  </a:txBody>
                  <a:tcPr/>
                </a:tc>
                <a:tc>
                  <a:txBody>
                    <a:bodyPr/>
                    <a:lstStyle/>
                    <a:p>
                      <a:pPr algn="ctr"/>
                      <a:r>
                        <a:rPr lang="tr-TR" dirty="0"/>
                        <a:t>0.31</a:t>
                      </a:r>
                    </a:p>
                    <a:p>
                      <a:pPr algn="ctr"/>
                      <a:r>
                        <a:rPr lang="tr-TR" dirty="0"/>
                        <a:t>0.44</a:t>
                      </a:r>
                    </a:p>
                    <a:p>
                      <a:pPr algn="ctr"/>
                      <a:r>
                        <a:rPr lang="tr-TR" dirty="0"/>
                        <a:t>0,55</a:t>
                      </a:r>
                    </a:p>
                  </a:txBody>
                  <a:tcPr/>
                </a:tc>
                <a:tc>
                  <a:txBody>
                    <a:bodyPr/>
                    <a:lstStyle/>
                    <a:p>
                      <a:pPr algn="ctr"/>
                      <a:r>
                        <a:rPr lang="tr-TR" dirty="0"/>
                        <a:t>0.023</a:t>
                      </a:r>
                    </a:p>
                    <a:p>
                      <a:pPr algn="ctr"/>
                      <a:r>
                        <a:rPr lang="tr-TR" dirty="0"/>
                        <a:t>0.010</a:t>
                      </a:r>
                    </a:p>
                    <a:p>
                      <a:pPr algn="ctr"/>
                      <a:r>
                        <a:rPr lang="tr-TR" dirty="0"/>
                        <a:t>0.005</a:t>
                      </a:r>
                    </a:p>
                  </a:txBody>
                  <a:tcPr/>
                </a:tc>
                <a:tc>
                  <a:txBody>
                    <a:bodyPr/>
                    <a:lstStyle/>
                    <a:p>
                      <a:pPr algn="ctr"/>
                      <a:r>
                        <a:rPr lang="tr-TR" dirty="0"/>
                        <a:t>x</a:t>
                      </a:r>
                      <a:r>
                        <a:rPr lang="tr-TR" baseline="-25000" dirty="0"/>
                        <a:t>1</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a:t>X</a:t>
                      </a:r>
                      <a:r>
                        <a:rPr lang="tr-TR" baseline="-25000" dirty="0"/>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X</a:t>
                      </a:r>
                      <a:r>
                        <a:rPr lang="tr-TR" baseline="-25000" dirty="0"/>
                        <a:t>3</a:t>
                      </a:r>
                    </a:p>
                  </a:txBody>
                  <a:tcPr/>
                </a:tc>
                <a:extLst>
                  <a:ext uri="{0D108BD9-81ED-4DB2-BD59-A6C34878D82A}">
                    <a16:rowId xmlns:a16="http://schemas.microsoft.com/office/drawing/2014/main" val="10001"/>
                  </a:ext>
                </a:extLst>
              </a:tr>
              <a:tr h="370840">
                <a:tc>
                  <a:txBody>
                    <a:bodyPr/>
                    <a:lstStyle/>
                    <a:p>
                      <a:pPr algn="ctr"/>
                      <a:r>
                        <a:rPr lang="tr-TR" dirty="0"/>
                        <a:t>A-B</a:t>
                      </a:r>
                    </a:p>
                  </a:txBody>
                  <a:tcPr/>
                </a:tc>
                <a:tc>
                  <a:txBody>
                    <a:bodyPr/>
                    <a:lstStyle/>
                    <a:p>
                      <a:pPr algn="ctr"/>
                      <a:r>
                        <a:rPr lang="tr-TR" dirty="0"/>
                        <a:t>65</a:t>
                      </a:r>
                    </a:p>
                  </a:txBody>
                  <a:tcPr/>
                </a:tc>
                <a:tc>
                  <a:txBody>
                    <a:bodyPr/>
                    <a:lstStyle/>
                    <a:p>
                      <a:pPr algn="ctr"/>
                      <a:r>
                        <a:rPr lang="tr-TR" dirty="0"/>
                        <a:t>3.1</a:t>
                      </a:r>
                    </a:p>
                  </a:txBody>
                  <a:tcPr/>
                </a:tc>
                <a:tc>
                  <a:txBody>
                    <a:bodyPr/>
                    <a:lstStyle/>
                    <a:p>
                      <a:pPr algn="ctr"/>
                      <a:r>
                        <a:rPr lang="tr-TR" dirty="0"/>
                        <a:t>63</a:t>
                      </a:r>
                    </a:p>
                    <a:p>
                      <a:pPr algn="ctr"/>
                      <a:r>
                        <a:rPr lang="tr-TR" dirty="0"/>
                        <a:t>75</a:t>
                      </a:r>
                    </a:p>
                    <a:p>
                      <a:pPr algn="ctr"/>
                      <a:r>
                        <a:rPr lang="tr-TR" dirty="0"/>
                        <a:t>90</a:t>
                      </a:r>
                    </a:p>
                  </a:txBody>
                  <a:tcPr/>
                </a:tc>
                <a:tc>
                  <a:txBody>
                    <a:bodyPr/>
                    <a:lstStyle/>
                    <a:p>
                      <a:pPr algn="ctr"/>
                      <a:r>
                        <a:rPr lang="tr-TR" dirty="0"/>
                        <a:t>0.31</a:t>
                      </a:r>
                    </a:p>
                    <a:p>
                      <a:pPr algn="ctr"/>
                      <a:r>
                        <a:rPr lang="tr-TR" dirty="0"/>
                        <a:t>0.44</a:t>
                      </a:r>
                    </a:p>
                    <a:p>
                      <a:pPr algn="ctr"/>
                      <a:r>
                        <a:rPr lang="tr-TR" dirty="0"/>
                        <a:t>0.55</a:t>
                      </a:r>
                    </a:p>
                  </a:txBody>
                  <a:tcPr/>
                </a:tc>
                <a:tc>
                  <a:txBody>
                    <a:bodyPr/>
                    <a:lstStyle/>
                    <a:p>
                      <a:pPr algn="ctr"/>
                      <a:r>
                        <a:rPr lang="tr-TR" dirty="0"/>
                        <a:t>0.023</a:t>
                      </a:r>
                    </a:p>
                    <a:p>
                      <a:pPr algn="ctr"/>
                      <a:r>
                        <a:rPr lang="tr-TR" dirty="0"/>
                        <a:t>0.010</a:t>
                      </a:r>
                    </a:p>
                    <a:p>
                      <a:pPr algn="ctr"/>
                      <a:r>
                        <a:rPr lang="tr-TR" dirty="0"/>
                        <a:t>0.005</a:t>
                      </a:r>
                    </a:p>
                  </a:txBody>
                  <a:tcPr/>
                </a:tc>
                <a:tc>
                  <a:txBody>
                    <a:bodyPr/>
                    <a:lstStyle/>
                    <a:p>
                      <a:pPr algn="ctr"/>
                      <a:r>
                        <a:rPr lang="tr-TR" dirty="0"/>
                        <a:t>x</a:t>
                      </a:r>
                      <a:r>
                        <a:rPr lang="tr-TR" baseline="-25000" dirty="0"/>
                        <a:t>4</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a:t>X</a:t>
                      </a:r>
                      <a:r>
                        <a:rPr lang="tr-TR" baseline="-25000" dirty="0"/>
                        <a:t>5</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X</a:t>
                      </a:r>
                      <a:r>
                        <a:rPr lang="tr-TR" baseline="-25000" dirty="0"/>
                        <a:t>6</a:t>
                      </a:r>
                    </a:p>
                  </a:txBody>
                  <a:tcPr/>
                </a:tc>
                <a:extLst>
                  <a:ext uri="{0D108BD9-81ED-4DB2-BD59-A6C34878D82A}">
                    <a16:rowId xmlns:a16="http://schemas.microsoft.com/office/drawing/2014/main" val="10002"/>
                  </a:ext>
                </a:extLst>
              </a:tr>
              <a:tr h="370840">
                <a:tc>
                  <a:txBody>
                    <a:bodyPr/>
                    <a:lstStyle/>
                    <a:p>
                      <a:pPr algn="ctr"/>
                      <a:r>
                        <a:rPr lang="tr-TR" dirty="0"/>
                        <a:t>A-C</a:t>
                      </a:r>
                    </a:p>
                  </a:txBody>
                  <a:tcPr/>
                </a:tc>
                <a:tc>
                  <a:txBody>
                    <a:bodyPr/>
                    <a:lstStyle/>
                    <a:p>
                      <a:pPr algn="ctr"/>
                      <a:r>
                        <a:rPr lang="tr-TR" dirty="0"/>
                        <a:t>195</a:t>
                      </a:r>
                    </a:p>
                  </a:txBody>
                  <a:tcPr/>
                </a:tc>
                <a:tc>
                  <a:txBody>
                    <a:bodyPr/>
                    <a:lstStyle/>
                    <a:p>
                      <a:pPr algn="ctr"/>
                      <a:r>
                        <a:rPr lang="tr-TR" dirty="0"/>
                        <a:t>3.1</a:t>
                      </a:r>
                    </a:p>
                  </a:txBody>
                  <a:tcPr/>
                </a:tc>
                <a:tc>
                  <a:txBody>
                    <a:bodyPr/>
                    <a:lstStyle/>
                    <a:p>
                      <a:pPr algn="ctr"/>
                      <a:r>
                        <a:rPr lang="tr-TR" dirty="0"/>
                        <a:t>63</a:t>
                      </a:r>
                    </a:p>
                    <a:p>
                      <a:pPr algn="ctr"/>
                      <a:r>
                        <a:rPr lang="tr-TR" dirty="0"/>
                        <a:t>75</a:t>
                      </a:r>
                    </a:p>
                    <a:p>
                      <a:pPr algn="ctr"/>
                      <a:r>
                        <a:rPr lang="tr-TR" dirty="0"/>
                        <a:t>90</a:t>
                      </a:r>
                    </a:p>
                  </a:txBody>
                  <a:tcPr/>
                </a:tc>
                <a:tc>
                  <a:txBody>
                    <a:bodyPr/>
                    <a:lstStyle/>
                    <a:p>
                      <a:pPr algn="ctr"/>
                      <a:r>
                        <a:rPr lang="tr-TR" dirty="0"/>
                        <a:t>0.31</a:t>
                      </a:r>
                    </a:p>
                    <a:p>
                      <a:pPr algn="ctr"/>
                      <a:r>
                        <a:rPr lang="tr-TR" dirty="0"/>
                        <a:t>0.44</a:t>
                      </a:r>
                    </a:p>
                    <a:p>
                      <a:pPr algn="ctr"/>
                      <a:r>
                        <a:rPr lang="tr-TR" dirty="0"/>
                        <a:t>0.55</a:t>
                      </a:r>
                    </a:p>
                  </a:txBody>
                  <a:tcPr/>
                </a:tc>
                <a:tc>
                  <a:txBody>
                    <a:bodyPr/>
                    <a:lstStyle/>
                    <a:p>
                      <a:pPr algn="ctr"/>
                      <a:r>
                        <a:rPr lang="tr-TR" dirty="0"/>
                        <a:t>0.023</a:t>
                      </a:r>
                    </a:p>
                    <a:p>
                      <a:pPr algn="ctr"/>
                      <a:r>
                        <a:rPr lang="tr-TR" dirty="0"/>
                        <a:t>0.010</a:t>
                      </a:r>
                    </a:p>
                    <a:p>
                      <a:pPr algn="ctr"/>
                      <a:r>
                        <a:rPr lang="tr-TR" dirty="0"/>
                        <a:t>0.005</a:t>
                      </a:r>
                    </a:p>
                  </a:txBody>
                  <a:tcPr/>
                </a:tc>
                <a:tc>
                  <a:txBody>
                    <a:bodyPr/>
                    <a:lstStyle/>
                    <a:p>
                      <a:pPr algn="ctr"/>
                      <a:r>
                        <a:rPr lang="tr-TR" dirty="0"/>
                        <a:t>x</a:t>
                      </a:r>
                      <a:r>
                        <a:rPr lang="tr-TR" baseline="-25000" dirty="0"/>
                        <a:t>7</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a:t>X</a:t>
                      </a:r>
                      <a:r>
                        <a:rPr lang="tr-TR" baseline="-25000" dirty="0"/>
                        <a:t>8</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X</a:t>
                      </a:r>
                      <a:r>
                        <a:rPr lang="tr-TR" baseline="-25000" dirty="0"/>
                        <a:t>9</a:t>
                      </a:r>
                    </a:p>
                  </a:txBody>
                  <a:tcPr/>
                </a:tc>
                <a:extLst>
                  <a:ext uri="{0D108BD9-81ED-4DB2-BD59-A6C34878D82A}">
                    <a16:rowId xmlns:a16="http://schemas.microsoft.com/office/drawing/2014/main" val="10003"/>
                  </a:ext>
                </a:extLst>
              </a:tr>
            </a:tbl>
          </a:graphicData>
        </a:graphic>
      </p:graphicFrame>
      <p:sp>
        <p:nvSpPr>
          <p:cNvPr id="6" name="5 Dikdörtgen"/>
          <p:cNvSpPr/>
          <p:nvPr/>
        </p:nvSpPr>
        <p:spPr>
          <a:xfrm>
            <a:off x="683568" y="5220494"/>
            <a:ext cx="8640960" cy="369332"/>
          </a:xfrm>
          <a:prstGeom prst="rect">
            <a:avLst/>
          </a:prstGeom>
        </p:spPr>
        <p:txBody>
          <a:bodyPr wrap="square">
            <a:spAutoFit/>
          </a:bodyPr>
          <a:lstStyle/>
          <a:p>
            <a:r>
              <a:rPr lang="tr-TR" dirty="0">
                <a:cs typeface="Arial" pitchFamily="34" charset="0"/>
              </a:rPr>
              <a:t>X</a:t>
            </a:r>
            <a:r>
              <a:rPr lang="tr-TR" baseline="-25000" dirty="0">
                <a:cs typeface="Arial" pitchFamily="34" charset="0"/>
              </a:rPr>
              <a:t>10</a:t>
            </a:r>
            <a:r>
              <a:rPr lang="tr-TR" dirty="0">
                <a:cs typeface="Arial" pitchFamily="34" charset="0"/>
              </a:rPr>
              <a:t>=131.52 (pompanın birim manometrik yükseklik maliyeti 131.52T</a:t>
            </a:r>
            <a:r>
              <a:rPr lang="tr-TR" dirty="0"/>
              <a:t>L/m-yıl)</a:t>
            </a:r>
            <a:r>
              <a:rPr lang="tr-TR" dirty="0">
                <a:cs typeface="Arial" pitchFamily="34" charset="0"/>
              </a:rPr>
              <a:t>   </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5539978"/>
          </a:xfrm>
          <a:prstGeom prst="rect">
            <a:avLst/>
          </a:prstGeom>
        </p:spPr>
        <p:txBody>
          <a:bodyPr wrap="square">
            <a:spAutoFit/>
          </a:bodyPr>
          <a:lstStyle/>
          <a:p>
            <a:r>
              <a:rPr lang="tr-TR" b="1" dirty="0">
                <a:solidFill>
                  <a:srgbClr val="00B050"/>
                </a:solidFill>
                <a:ea typeface="Times New Roman" pitchFamily="18" charset="0"/>
                <a:cs typeface="Arial" pitchFamily="34" charset="0"/>
              </a:rPr>
              <a:t>8. AŞAMA : Doğrusal Programlama Modeli</a:t>
            </a:r>
          </a:p>
          <a:p>
            <a:endParaRPr lang="tr-TR" b="1" dirty="0">
              <a:ea typeface="Times New Roman" pitchFamily="18" charset="0"/>
              <a:cs typeface="Arial" pitchFamily="34" charset="0"/>
            </a:endParaRPr>
          </a:p>
          <a:p>
            <a:r>
              <a:rPr lang="tr-TR" b="1" dirty="0">
                <a:ea typeface="Times New Roman" pitchFamily="18" charset="0"/>
                <a:cs typeface="Arial" pitchFamily="34" charset="0"/>
              </a:rPr>
              <a:t>Amaç Fonksiyonu </a:t>
            </a:r>
          </a:p>
          <a:p>
            <a:endParaRPr lang="tr-TR" b="1" dirty="0">
              <a:ea typeface="Times New Roman" pitchFamily="18" charset="0"/>
              <a:cs typeface="Arial" pitchFamily="34" charset="0"/>
            </a:endParaRPr>
          </a:p>
          <a:p>
            <a:pPr marL="531813" indent="-531813"/>
            <a:r>
              <a:rPr lang="tr-TR" b="1" dirty="0">
                <a:ea typeface="Times New Roman" pitchFamily="18" charset="0"/>
                <a:cs typeface="Arial" pitchFamily="34" charset="0"/>
              </a:rPr>
              <a:t>MİN </a:t>
            </a:r>
            <a:r>
              <a:rPr lang="tr-TR" dirty="0">
                <a:ea typeface="Times New Roman" pitchFamily="18" charset="0"/>
                <a:cs typeface="Arial" pitchFamily="34" charset="0"/>
              </a:rPr>
              <a:t>0.31 x</a:t>
            </a:r>
            <a:r>
              <a:rPr lang="tr-TR" baseline="-25000" dirty="0">
                <a:ea typeface="Times New Roman" pitchFamily="18" charset="0"/>
                <a:cs typeface="Arial" pitchFamily="34" charset="0"/>
              </a:rPr>
              <a:t>1</a:t>
            </a:r>
            <a:r>
              <a:rPr lang="tr-TR" dirty="0">
                <a:ea typeface="Times New Roman" pitchFamily="18" charset="0"/>
                <a:cs typeface="Arial" pitchFamily="34" charset="0"/>
              </a:rPr>
              <a:t> +0.44 x</a:t>
            </a:r>
            <a:r>
              <a:rPr lang="tr-TR" baseline="-25000" dirty="0">
                <a:ea typeface="Times New Roman" pitchFamily="18" charset="0"/>
                <a:cs typeface="Arial" pitchFamily="34" charset="0"/>
              </a:rPr>
              <a:t>2</a:t>
            </a:r>
            <a:r>
              <a:rPr lang="tr-TR" dirty="0">
                <a:ea typeface="Times New Roman" pitchFamily="18" charset="0"/>
                <a:cs typeface="Arial" pitchFamily="34" charset="0"/>
              </a:rPr>
              <a:t> + 0.55 x</a:t>
            </a:r>
            <a:r>
              <a:rPr lang="tr-TR" baseline="-25000" dirty="0">
                <a:ea typeface="Times New Roman" pitchFamily="18" charset="0"/>
                <a:cs typeface="Arial" pitchFamily="34" charset="0"/>
              </a:rPr>
              <a:t>3 </a:t>
            </a:r>
            <a:r>
              <a:rPr lang="tr-TR" dirty="0">
                <a:ea typeface="Times New Roman" pitchFamily="18" charset="0"/>
                <a:cs typeface="Arial" pitchFamily="34" charset="0"/>
              </a:rPr>
              <a:t>+ 0.31 x</a:t>
            </a:r>
            <a:r>
              <a:rPr lang="tr-TR" baseline="-25000" dirty="0">
                <a:ea typeface="Times New Roman" pitchFamily="18" charset="0"/>
                <a:cs typeface="Arial" pitchFamily="34" charset="0"/>
              </a:rPr>
              <a:t>4</a:t>
            </a:r>
            <a:r>
              <a:rPr lang="tr-TR" dirty="0">
                <a:ea typeface="Times New Roman" pitchFamily="18" charset="0"/>
                <a:cs typeface="Arial" pitchFamily="34" charset="0"/>
              </a:rPr>
              <a:t>+ 0.44 x</a:t>
            </a:r>
            <a:r>
              <a:rPr lang="tr-TR" baseline="-25000" dirty="0">
                <a:ea typeface="Times New Roman" pitchFamily="18" charset="0"/>
                <a:cs typeface="Arial" pitchFamily="34" charset="0"/>
              </a:rPr>
              <a:t>5</a:t>
            </a:r>
            <a:r>
              <a:rPr lang="tr-TR" dirty="0">
                <a:ea typeface="Times New Roman" pitchFamily="18" charset="0"/>
                <a:cs typeface="Arial" pitchFamily="34" charset="0"/>
              </a:rPr>
              <a:t> + 0.55 x</a:t>
            </a:r>
            <a:r>
              <a:rPr lang="tr-TR" baseline="-25000" dirty="0">
                <a:ea typeface="Times New Roman" pitchFamily="18" charset="0"/>
                <a:cs typeface="Arial" pitchFamily="34" charset="0"/>
              </a:rPr>
              <a:t>6</a:t>
            </a:r>
            <a:r>
              <a:rPr lang="tr-TR" dirty="0">
                <a:ea typeface="Times New Roman" pitchFamily="18" charset="0"/>
                <a:cs typeface="Arial" pitchFamily="34" charset="0"/>
              </a:rPr>
              <a:t> + 0.31 x</a:t>
            </a:r>
            <a:r>
              <a:rPr lang="tr-TR" baseline="-25000" dirty="0">
                <a:ea typeface="Times New Roman" pitchFamily="18" charset="0"/>
                <a:cs typeface="Arial" pitchFamily="34" charset="0"/>
              </a:rPr>
              <a:t>7</a:t>
            </a:r>
            <a:r>
              <a:rPr lang="tr-TR" dirty="0">
                <a:ea typeface="Times New Roman" pitchFamily="18" charset="0"/>
                <a:cs typeface="Arial" pitchFamily="34" charset="0"/>
              </a:rPr>
              <a:t>+ 0.44 x</a:t>
            </a:r>
            <a:r>
              <a:rPr lang="tr-TR" baseline="-25000" dirty="0">
                <a:ea typeface="Times New Roman" pitchFamily="18" charset="0"/>
                <a:cs typeface="Arial" pitchFamily="34" charset="0"/>
              </a:rPr>
              <a:t>8</a:t>
            </a:r>
            <a:r>
              <a:rPr lang="tr-TR" dirty="0">
                <a:ea typeface="Times New Roman" pitchFamily="18" charset="0"/>
                <a:cs typeface="Arial" pitchFamily="34" charset="0"/>
              </a:rPr>
              <a:t> + 0.55 x</a:t>
            </a:r>
            <a:r>
              <a:rPr lang="tr-TR" baseline="-25000" dirty="0">
                <a:ea typeface="Times New Roman" pitchFamily="18" charset="0"/>
                <a:cs typeface="Arial" pitchFamily="34" charset="0"/>
              </a:rPr>
              <a:t>9</a:t>
            </a:r>
            <a:r>
              <a:rPr lang="tr-TR" dirty="0">
                <a:ea typeface="Times New Roman" pitchFamily="18" charset="0"/>
                <a:cs typeface="Arial" pitchFamily="34" charset="0"/>
              </a:rPr>
              <a:t> +131.52 x</a:t>
            </a:r>
            <a:r>
              <a:rPr lang="tr-TR" baseline="-25000" dirty="0">
                <a:ea typeface="Times New Roman" pitchFamily="18" charset="0"/>
                <a:cs typeface="Arial" pitchFamily="34" charset="0"/>
              </a:rPr>
              <a:t>10</a:t>
            </a:r>
          </a:p>
          <a:p>
            <a:pPr marL="531813" indent="-531813"/>
            <a:endParaRPr lang="tr-TR" baseline="-25000" dirty="0">
              <a:ea typeface="Times New Roman" pitchFamily="18" charset="0"/>
              <a:cs typeface="Arial" pitchFamily="34" charset="0"/>
            </a:endParaRPr>
          </a:p>
          <a:p>
            <a:pPr marL="531813" indent="-531813"/>
            <a:r>
              <a:rPr lang="tr-TR" b="1" dirty="0">
                <a:ea typeface="Times New Roman" pitchFamily="18" charset="0"/>
                <a:cs typeface="Arial" pitchFamily="34" charset="0"/>
              </a:rPr>
              <a:t>Kısıtlar</a:t>
            </a:r>
          </a:p>
          <a:p>
            <a:pPr marL="531813" indent="-531813"/>
            <a:endParaRPr lang="tr-TR" b="1" dirty="0">
              <a:ea typeface="Times New Roman" pitchFamily="18" charset="0"/>
              <a:cs typeface="Arial" pitchFamily="34" charset="0"/>
            </a:endParaRPr>
          </a:p>
          <a:p>
            <a:pPr marL="531813" indent="-531813">
              <a:buAutoNum type="alphaLcParenR"/>
            </a:pPr>
            <a:r>
              <a:rPr lang="tr-TR" b="1" dirty="0">
                <a:ea typeface="Times New Roman" pitchFamily="18" charset="0"/>
                <a:cs typeface="Arial" pitchFamily="34" charset="0"/>
              </a:rPr>
              <a:t>Uzunluk Kısıtları </a:t>
            </a:r>
          </a:p>
          <a:p>
            <a:pPr marL="531813" indent="-531813">
              <a:buAutoNum type="alphaLcParenR"/>
            </a:pPr>
            <a:endParaRPr lang="tr-TR" b="1" dirty="0">
              <a:ea typeface="Times New Roman" pitchFamily="18" charset="0"/>
              <a:cs typeface="Arial" pitchFamily="34" charset="0"/>
            </a:endParaRPr>
          </a:p>
          <a:p>
            <a:pPr marL="531813" indent="-531813"/>
            <a:r>
              <a:rPr lang="tr-TR" b="1" dirty="0">
                <a:ea typeface="Times New Roman" pitchFamily="18" charset="0"/>
                <a:cs typeface="Arial" pitchFamily="34" charset="0"/>
              </a:rPr>
              <a:t>P-A (1)	</a:t>
            </a:r>
            <a:r>
              <a:rPr lang="tr-TR" dirty="0">
                <a:ea typeface="Times New Roman" pitchFamily="18" charset="0"/>
                <a:cs typeface="Arial" pitchFamily="34" charset="0"/>
              </a:rPr>
              <a:t> x</a:t>
            </a:r>
            <a:r>
              <a:rPr lang="tr-TR" baseline="-25000" dirty="0">
                <a:ea typeface="Times New Roman" pitchFamily="18" charset="0"/>
                <a:cs typeface="Arial" pitchFamily="34" charset="0"/>
              </a:rPr>
              <a:t>1</a:t>
            </a:r>
            <a:r>
              <a:rPr lang="tr-TR" dirty="0">
                <a:ea typeface="Times New Roman" pitchFamily="18" charset="0"/>
                <a:cs typeface="Arial" pitchFamily="34" charset="0"/>
              </a:rPr>
              <a:t> + x</a:t>
            </a:r>
            <a:r>
              <a:rPr lang="tr-TR" baseline="-25000" dirty="0">
                <a:ea typeface="Times New Roman" pitchFamily="18" charset="0"/>
                <a:cs typeface="Arial" pitchFamily="34" charset="0"/>
              </a:rPr>
              <a:t>2</a:t>
            </a:r>
            <a:r>
              <a:rPr lang="tr-TR" dirty="0">
                <a:ea typeface="Times New Roman" pitchFamily="18" charset="0"/>
                <a:cs typeface="Arial" pitchFamily="34" charset="0"/>
              </a:rPr>
              <a:t> + x</a:t>
            </a:r>
            <a:r>
              <a:rPr lang="tr-TR" baseline="-25000" dirty="0">
                <a:ea typeface="Times New Roman" pitchFamily="18" charset="0"/>
                <a:cs typeface="Arial" pitchFamily="34" charset="0"/>
              </a:rPr>
              <a:t>3</a:t>
            </a:r>
            <a:r>
              <a:rPr lang="tr-TR" dirty="0">
                <a:ea typeface="Times New Roman" pitchFamily="18" charset="0"/>
                <a:cs typeface="Arial" pitchFamily="34" charset="0"/>
              </a:rPr>
              <a:t> </a:t>
            </a:r>
            <a:r>
              <a:rPr lang="tr-TR" baseline="-25000" dirty="0">
                <a:ea typeface="Times New Roman" pitchFamily="18" charset="0"/>
                <a:cs typeface="Arial" pitchFamily="34" charset="0"/>
              </a:rPr>
              <a:t> </a:t>
            </a:r>
            <a:r>
              <a:rPr lang="tr-TR" dirty="0">
                <a:ea typeface="Times New Roman" pitchFamily="18" charset="0"/>
                <a:cs typeface="Arial" pitchFamily="34" charset="0"/>
              </a:rPr>
              <a:t>=</a:t>
            </a:r>
            <a:r>
              <a:rPr lang="tr-TR" baseline="-25000" dirty="0">
                <a:ea typeface="Times New Roman" pitchFamily="18" charset="0"/>
                <a:cs typeface="Arial" pitchFamily="34" charset="0"/>
              </a:rPr>
              <a:t> </a:t>
            </a:r>
            <a:r>
              <a:rPr lang="tr-TR" dirty="0">
                <a:ea typeface="Times New Roman" pitchFamily="18" charset="0"/>
                <a:cs typeface="Arial" pitchFamily="34" charset="0"/>
              </a:rPr>
              <a:t> 10 m</a:t>
            </a:r>
          </a:p>
          <a:p>
            <a:pPr marL="531813" indent="-531813"/>
            <a:r>
              <a:rPr lang="tr-TR" b="1" dirty="0">
                <a:ea typeface="Times New Roman" pitchFamily="18" charset="0"/>
                <a:cs typeface="Arial" pitchFamily="34" charset="0"/>
              </a:rPr>
              <a:t>A-B (2)	</a:t>
            </a:r>
            <a:r>
              <a:rPr lang="tr-TR" dirty="0">
                <a:ea typeface="Times New Roman" pitchFamily="18" charset="0"/>
                <a:cs typeface="Arial" pitchFamily="34" charset="0"/>
              </a:rPr>
              <a:t> x</a:t>
            </a:r>
            <a:r>
              <a:rPr lang="tr-TR" baseline="-25000" dirty="0">
                <a:ea typeface="Times New Roman" pitchFamily="18" charset="0"/>
                <a:cs typeface="Arial" pitchFamily="34" charset="0"/>
              </a:rPr>
              <a:t>4</a:t>
            </a:r>
            <a:r>
              <a:rPr lang="tr-TR" dirty="0">
                <a:ea typeface="Times New Roman" pitchFamily="18" charset="0"/>
                <a:cs typeface="Arial" pitchFamily="34" charset="0"/>
              </a:rPr>
              <a:t> + x</a:t>
            </a:r>
            <a:r>
              <a:rPr lang="tr-TR" baseline="-25000" dirty="0">
                <a:ea typeface="Times New Roman" pitchFamily="18" charset="0"/>
                <a:cs typeface="Arial" pitchFamily="34" charset="0"/>
              </a:rPr>
              <a:t>5 </a:t>
            </a:r>
            <a:r>
              <a:rPr lang="tr-TR" dirty="0">
                <a:ea typeface="Times New Roman" pitchFamily="18" charset="0"/>
                <a:cs typeface="Arial" pitchFamily="34" charset="0"/>
              </a:rPr>
              <a:t> + x</a:t>
            </a:r>
            <a:r>
              <a:rPr lang="tr-TR" baseline="-25000" dirty="0">
                <a:ea typeface="Times New Roman" pitchFamily="18" charset="0"/>
                <a:cs typeface="Arial" pitchFamily="34" charset="0"/>
              </a:rPr>
              <a:t>6 </a:t>
            </a:r>
            <a:r>
              <a:rPr lang="tr-TR" dirty="0">
                <a:ea typeface="Times New Roman" pitchFamily="18" charset="0"/>
                <a:cs typeface="Arial" pitchFamily="34" charset="0"/>
              </a:rPr>
              <a:t>=</a:t>
            </a:r>
            <a:r>
              <a:rPr lang="tr-TR" baseline="-25000" dirty="0">
                <a:ea typeface="Times New Roman" pitchFamily="18" charset="0"/>
                <a:cs typeface="Arial" pitchFamily="34" charset="0"/>
              </a:rPr>
              <a:t>    </a:t>
            </a:r>
            <a:r>
              <a:rPr lang="tr-TR" dirty="0">
                <a:ea typeface="Times New Roman" pitchFamily="18" charset="0"/>
                <a:cs typeface="Arial" pitchFamily="34" charset="0"/>
              </a:rPr>
              <a:t>65 m</a:t>
            </a:r>
            <a:endParaRPr lang="tr-TR" b="1" dirty="0">
              <a:cs typeface="Arial" pitchFamily="34" charset="0"/>
            </a:endParaRPr>
          </a:p>
          <a:p>
            <a:pPr marL="531813" indent="-531813"/>
            <a:r>
              <a:rPr lang="tr-TR" b="1" dirty="0">
                <a:ea typeface="Times New Roman" pitchFamily="18" charset="0"/>
                <a:cs typeface="Arial" pitchFamily="34" charset="0"/>
              </a:rPr>
              <a:t>A-C (3)	</a:t>
            </a:r>
            <a:r>
              <a:rPr lang="tr-TR" dirty="0">
                <a:ea typeface="Times New Roman" pitchFamily="18" charset="0"/>
                <a:cs typeface="Arial" pitchFamily="34" charset="0"/>
              </a:rPr>
              <a:t> x</a:t>
            </a:r>
            <a:r>
              <a:rPr lang="tr-TR" baseline="-25000" dirty="0">
                <a:ea typeface="Times New Roman" pitchFamily="18" charset="0"/>
                <a:cs typeface="Arial" pitchFamily="34" charset="0"/>
              </a:rPr>
              <a:t>7</a:t>
            </a:r>
            <a:r>
              <a:rPr lang="tr-TR" dirty="0">
                <a:ea typeface="Times New Roman" pitchFamily="18" charset="0"/>
                <a:cs typeface="Arial" pitchFamily="34" charset="0"/>
              </a:rPr>
              <a:t> + x</a:t>
            </a:r>
            <a:r>
              <a:rPr lang="tr-TR" baseline="-25000" dirty="0">
                <a:ea typeface="Times New Roman" pitchFamily="18" charset="0"/>
                <a:cs typeface="Arial" pitchFamily="34" charset="0"/>
              </a:rPr>
              <a:t>8</a:t>
            </a:r>
            <a:r>
              <a:rPr lang="tr-TR" dirty="0">
                <a:ea typeface="Times New Roman" pitchFamily="18" charset="0"/>
                <a:cs typeface="Arial" pitchFamily="34" charset="0"/>
              </a:rPr>
              <a:t> + x</a:t>
            </a:r>
            <a:r>
              <a:rPr lang="tr-TR" baseline="-25000" dirty="0">
                <a:ea typeface="Times New Roman" pitchFamily="18" charset="0"/>
                <a:cs typeface="Arial" pitchFamily="34" charset="0"/>
              </a:rPr>
              <a:t>9</a:t>
            </a:r>
            <a:r>
              <a:rPr lang="tr-TR" dirty="0">
                <a:ea typeface="Times New Roman" pitchFamily="18" charset="0"/>
                <a:cs typeface="Arial" pitchFamily="34" charset="0"/>
              </a:rPr>
              <a:t> =</a:t>
            </a:r>
            <a:r>
              <a:rPr lang="tr-TR" baseline="-25000" dirty="0">
                <a:ea typeface="Times New Roman" pitchFamily="18" charset="0"/>
                <a:cs typeface="Arial" pitchFamily="34" charset="0"/>
              </a:rPr>
              <a:t> </a:t>
            </a:r>
            <a:r>
              <a:rPr lang="tr-TR" dirty="0">
                <a:ea typeface="Times New Roman" pitchFamily="18" charset="0"/>
                <a:cs typeface="Arial" pitchFamily="34" charset="0"/>
              </a:rPr>
              <a:t> 195 m</a:t>
            </a:r>
          </a:p>
          <a:p>
            <a:pPr marL="531813" indent="-531813"/>
            <a:endParaRPr lang="tr-TR" b="1" dirty="0">
              <a:cs typeface="Arial" pitchFamily="34" charset="0"/>
            </a:endParaRPr>
          </a:p>
          <a:p>
            <a:pPr marL="531813" indent="-531813"/>
            <a:r>
              <a:rPr lang="tr-TR" b="1" dirty="0">
                <a:cs typeface="Arial" pitchFamily="34" charset="0"/>
              </a:rPr>
              <a:t>b) </a:t>
            </a:r>
            <a:r>
              <a:rPr lang="tr-TR" b="1" dirty="0" err="1">
                <a:cs typeface="Arial" pitchFamily="34" charset="0"/>
              </a:rPr>
              <a:t>Manometrik</a:t>
            </a:r>
            <a:r>
              <a:rPr lang="tr-TR" b="1" dirty="0">
                <a:cs typeface="Arial" pitchFamily="34" charset="0"/>
              </a:rPr>
              <a:t> yükseklik </a:t>
            </a:r>
            <a:r>
              <a:rPr lang="tr-TR" b="1" dirty="0" err="1">
                <a:cs typeface="Arial" pitchFamily="34" charset="0"/>
              </a:rPr>
              <a:t>kısıtı</a:t>
            </a:r>
            <a:r>
              <a:rPr lang="tr-TR" b="1" dirty="0">
                <a:cs typeface="Arial" pitchFamily="34" charset="0"/>
              </a:rPr>
              <a:t> </a:t>
            </a:r>
          </a:p>
          <a:p>
            <a:pPr marL="531813" indent="-531813"/>
            <a:endParaRPr lang="tr-TR" b="1" dirty="0">
              <a:cs typeface="Arial" pitchFamily="34" charset="0"/>
            </a:endParaRPr>
          </a:p>
          <a:p>
            <a:pPr marL="531813" indent="-531813"/>
            <a:endParaRPr lang="tr-TR" b="1" dirty="0">
              <a:cs typeface="Arial" pitchFamily="34" charset="0"/>
            </a:endParaRPr>
          </a:p>
          <a:p>
            <a:pPr marL="531813" indent="-531813"/>
            <a:endParaRPr lang="tr-TR" b="1" dirty="0">
              <a:cs typeface="Arial" pitchFamily="34" charset="0"/>
            </a:endParaRPr>
          </a:p>
          <a:p>
            <a:endParaRPr lang="tr-TR" dirty="0"/>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graphicFrame>
        <p:nvGraphicFramePr>
          <p:cNvPr id="145410" name="Object 2"/>
          <p:cNvGraphicFramePr>
            <a:graphicFrameLocks noChangeAspect="1"/>
          </p:cNvGraphicFramePr>
          <p:nvPr/>
        </p:nvGraphicFramePr>
        <p:xfrm>
          <a:off x="611560" y="4941168"/>
          <a:ext cx="3635375" cy="503237"/>
        </p:xfrm>
        <a:graphic>
          <a:graphicData uri="http://schemas.openxmlformats.org/presentationml/2006/ole">
            <mc:AlternateContent xmlns:mc="http://schemas.openxmlformats.org/markup-compatibility/2006">
              <mc:Choice xmlns:v="urn:schemas-microsoft-com:vml" Requires="v">
                <p:oleObj name="Denklem" r:id="rId2" imgW="1841400" imgH="241200" progId="Equation.3">
                  <p:embed/>
                </p:oleObj>
              </mc:Choice>
              <mc:Fallback>
                <p:oleObj name="Denklem" r:id="rId2" imgW="1841400" imgH="2412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941168"/>
                        <a:ext cx="36353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Dikdörtgen"/>
          <p:cNvSpPr/>
          <p:nvPr/>
        </p:nvSpPr>
        <p:spPr>
          <a:xfrm>
            <a:off x="4572000" y="4797152"/>
            <a:ext cx="4070217" cy="369332"/>
          </a:xfrm>
          <a:prstGeom prst="rect">
            <a:avLst/>
          </a:prstGeom>
        </p:spPr>
        <p:txBody>
          <a:bodyPr wrap="none">
            <a:spAutoFit/>
          </a:bodyPr>
          <a:lstStyle/>
          <a:p>
            <a:pPr marL="531813" indent="-531813"/>
            <a:r>
              <a:rPr lang="tr-TR" b="1" dirty="0" err="1">
                <a:cs typeface="Arial" pitchFamily="34" charset="0"/>
              </a:rPr>
              <a:t>h</a:t>
            </a:r>
            <a:r>
              <a:rPr lang="tr-TR" b="1" baseline="-25000" dirty="0" err="1">
                <a:cs typeface="Arial" pitchFamily="34" charset="0"/>
              </a:rPr>
              <a:t>f</a:t>
            </a:r>
            <a:r>
              <a:rPr lang="tr-TR" b="1" dirty="0">
                <a:cs typeface="Arial" pitchFamily="34" charset="0"/>
              </a:rPr>
              <a:t> ve </a:t>
            </a:r>
            <a:r>
              <a:rPr lang="tr-TR" b="1" dirty="0" err="1">
                <a:cs typeface="Arial" pitchFamily="34" charset="0"/>
              </a:rPr>
              <a:t>h</a:t>
            </a:r>
            <a:r>
              <a:rPr lang="tr-TR" b="1" baseline="-25000" dirty="0" err="1">
                <a:cs typeface="Arial" pitchFamily="34" charset="0"/>
              </a:rPr>
              <a:t>fkb</a:t>
            </a:r>
            <a:r>
              <a:rPr lang="tr-TR" b="1" dirty="0">
                <a:cs typeface="Arial" pitchFamily="34" charset="0"/>
              </a:rPr>
              <a:t> (Yük kayıpları dikkate alınmaz)</a:t>
            </a:r>
          </a:p>
        </p:txBody>
      </p:sp>
      <p:graphicFrame>
        <p:nvGraphicFramePr>
          <p:cNvPr id="145411" name="Object 3"/>
          <p:cNvGraphicFramePr>
            <a:graphicFrameLocks noChangeAspect="1"/>
          </p:cNvGraphicFramePr>
          <p:nvPr/>
        </p:nvGraphicFramePr>
        <p:xfrm>
          <a:off x="683568" y="5589240"/>
          <a:ext cx="2357438" cy="503237"/>
        </p:xfrm>
        <a:graphic>
          <a:graphicData uri="http://schemas.openxmlformats.org/presentationml/2006/ole">
            <mc:AlternateContent xmlns:mc="http://schemas.openxmlformats.org/markup-compatibility/2006">
              <mc:Choice xmlns:v="urn:schemas-microsoft-com:vml" Requires="v">
                <p:oleObj name="Denklem" r:id="rId4" imgW="1193760" imgH="241200" progId="Equation.3">
                  <p:embed/>
                </p:oleObj>
              </mc:Choice>
              <mc:Fallback>
                <p:oleObj name="Denklem" r:id="rId4" imgW="1193760" imgH="241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589240"/>
                        <a:ext cx="2357438"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6463308"/>
          </a:xfrm>
          <a:prstGeom prst="rect">
            <a:avLst/>
          </a:prstGeom>
        </p:spPr>
        <p:txBody>
          <a:bodyPr wrap="square">
            <a:spAutoFit/>
          </a:bodyPr>
          <a:lstStyle/>
          <a:p>
            <a:r>
              <a:rPr lang="tr-TR" b="1" dirty="0">
                <a:solidFill>
                  <a:srgbClr val="00B050"/>
                </a:solidFill>
                <a:ea typeface="Times New Roman" pitchFamily="18" charset="0"/>
                <a:cs typeface="Arial" pitchFamily="34" charset="0"/>
              </a:rPr>
              <a:t>8. AŞAMA : Doğrusal Programlama Modeli</a:t>
            </a:r>
          </a:p>
          <a:p>
            <a:pPr marL="531813" indent="-531813"/>
            <a:endParaRPr lang="tr-TR" b="1" dirty="0">
              <a:cs typeface="Arial" pitchFamily="34" charset="0"/>
            </a:endParaRPr>
          </a:p>
          <a:p>
            <a:pPr marL="531813" indent="-531813"/>
            <a:r>
              <a:rPr lang="tr-TR" b="1" dirty="0">
                <a:cs typeface="Arial" pitchFamily="34" charset="0"/>
              </a:rPr>
              <a:t>b) </a:t>
            </a:r>
            <a:r>
              <a:rPr lang="tr-TR" b="1" dirty="0" err="1">
                <a:cs typeface="Arial" pitchFamily="34" charset="0"/>
              </a:rPr>
              <a:t>Manometrik</a:t>
            </a:r>
            <a:r>
              <a:rPr lang="tr-TR" b="1" dirty="0">
                <a:cs typeface="Arial" pitchFamily="34" charset="0"/>
              </a:rPr>
              <a:t> yükseklik </a:t>
            </a:r>
            <a:r>
              <a:rPr lang="tr-TR" b="1" dirty="0" err="1">
                <a:cs typeface="Arial" pitchFamily="34" charset="0"/>
              </a:rPr>
              <a:t>kısıtı</a:t>
            </a:r>
            <a:r>
              <a:rPr lang="tr-TR" b="1" dirty="0">
                <a:cs typeface="Arial" pitchFamily="34" charset="0"/>
              </a:rPr>
              <a:t> </a:t>
            </a:r>
          </a:p>
          <a:p>
            <a:pPr marL="531813" indent="-531813"/>
            <a:endParaRPr lang="tr-TR" b="1" dirty="0">
              <a:cs typeface="Arial" pitchFamily="34" charset="0"/>
            </a:endParaRPr>
          </a:p>
          <a:p>
            <a:r>
              <a:rPr lang="tr-TR" b="1" dirty="0" err="1">
                <a:cs typeface="Arial" pitchFamily="34" charset="0"/>
              </a:rPr>
              <a:t>h</a:t>
            </a:r>
            <a:r>
              <a:rPr lang="tr-TR" b="1" baseline="-25000" dirty="0" err="1">
                <a:cs typeface="Arial" pitchFamily="34" charset="0"/>
              </a:rPr>
              <a:t>de</a:t>
            </a:r>
            <a:r>
              <a:rPr lang="tr-TR" dirty="0">
                <a:cs typeface="Arial" pitchFamily="34" charset="0"/>
              </a:rPr>
              <a:t>: 1 m </a:t>
            </a:r>
          </a:p>
          <a:p>
            <a:r>
              <a:rPr lang="tr-TR" b="1" dirty="0" err="1">
                <a:cs typeface="Arial" pitchFamily="34" charset="0"/>
              </a:rPr>
              <a:t>H</a:t>
            </a:r>
            <a:r>
              <a:rPr lang="tr-TR" b="1" baseline="-25000" dirty="0" err="1">
                <a:cs typeface="Arial" pitchFamily="34" charset="0"/>
              </a:rPr>
              <a:t>g</a:t>
            </a:r>
            <a:r>
              <a:rPr lang="tr-TR" b="1" baseline="-25000" dirty="0">
                <a:cs typeface="Arial" pitchFamily="34" charset="0"/>
              </a:rPr>
              <a:t> </a:t>
            </a:r>
            <a:r>
              <a:rPr lang="tr-TR" b="1" dirty="0">
                <a:cs typeface="Arial" pitchFamily="34" charset="0"/>
              </a:rPr>
              <a:t>: </a:t>
            </a:r>
            <a:r>
              <a:rPr lang="tr-TR" dirty="0">
                <a:cs typeface="Arial" pitchFamily="34" charset="0"/>
              </a:rPr>
              <a:t>99.00 – 96.3= 2.70 m </a:t>
            </a:r>
          </a:p>
          <a:p>
            <a:r>
              <a:rPr lang="tr-TR" b="1" dirty="0">
                <a:cs typeface="Arial" pitchFamily="34" charset="0"/>
              </a:rPr>
              <a:t>H</a:t>
            </a:r>
            <a:r>
              <a:rPr lang="tr-TR" b="1" baseline="-25000" dirty="0">
                <a:cs typeface="Arial" pitchFamily="34" charset="0"/>
              </a:rPr>
              <a:t>a</a:t>
            </a:r>
            <a:r>
              <a:rPr lang="tr-TR" b="1" dirty="0">
                <a:cs typeface="Arial" pitchFamily="34" charset="0"/>
              </a:rPr>
              <a:t> </a:t>
            </a:r>
            <a:r>
              <a:rPr lang="tr-TR" dirty="0">
                <a:cs typeface="Arial" pitchFamily="34" charset="0"/>
              </a:rPr>
              <a:t>: 11 m</a:t>
            </a:r>
          </a:p>
          <a:p>
            <a:endParaRPr lang="tr-TR" dirty="0"/>
          </a:p>
          <a:p>
            <a:endParaRPr lang="tr-TR" dirty="0"/>
          </a:p>
          <a:p>
            <a:endParaRPr lang="tr-TR" dirty="0"/>
          </a:p>
          <a:p>
            <a:endParaRPr lang="tr-TR" dirty="0"/>
          </a:p>
          <a:p>
            <a:endParaRPr lang="tr-TR" dirty="0"/>
          </a:p>
          <a:p>
            <a:endParaRPr lang="tr-TR" dirty="0"/>
          </a:p>
          <a:p>
            <a:r>
              <a:rPr lang="tr-TR" b="1" dirty="0"/>
              <a:t>4) </a:t>
            </a:r>
            <a:r>
              <a:rPr lang="tr-TR" dirty="0"/>
              <a:t>Hm </a:t>
            </a:r>
            <a:r>
              <a:rPr lang="tr-TR" dirty="0">
                <a:sym typeface="Symbol"/>
              </a:rPr>
              <a:t> 9.30 m</a:t>
            </a:r>
          </a:p>
          <a:p>
            <a:r>
              <a:rPr lang="tr-TR" dirty="0"/>
              <a:t>     x</a:t>
            </a:r>
            <a:r>
              <a:rPr lang="tr-TR" baseline="-25000" dirty="0"/>
              <a:t>10    </a:t>
            </a:r>
            <a:r>
              <a:rPr lang="tr-TR" dirty="0">
                <a:sym typeface="Symbol"/>
              </a:rPr>
              <a:t> 9.30 m</a:t>
            </a:r>
          </a:p>
          <a:p>
            <a:endParaRPr lang="tr-TR" dirty="0">
              <a:sym typeface="Symbol"/>
            </a:endParaRPr>
          </a:p>
          <a:p>
            <a:pPr marL="531813" indent="-531813"/>
            <a:endParaRPr lang="tr-TR" b="1" dirty="0">
              <a:cs typeface="Arial" pitchFamily="34" charset="0"/>
            </a:endParaRPr>
          </a:p>
          <a:p>
            <a:pPr marL="531813" indent="-531813"/>
            <a:r>
              <a:rPr lang="tr-TR" b="1" dirty="0">
                <a:cs typeface="Arial" pitchFamily="34" charset="0"/>
              </a:rPr>
              <a:t>c) Yük kayıpları kısıtları </a:t>
            </a:r>
          </a:p>
          <a:p>
            <a:pPr marL="531813" indent="-531813"/>
            <a:endParaRPr lang="tr-TR" dirty="0">
              <a:cs typeface="Arial" pitchFamily="34" charset="0"/>
            </a:endParaRPr>
          </a:p>
          <a:p>
            <a:pPr marL="531813" indent="-531813"/>
            <a:r>
              <a:rPr lang="tr-TR" dirty="0">
                <a:cs typeface="Arial" pitchFamily="34" charset="0"/>
              </a:rPr>
              <a:t>Yük kayıpları </a:t>
            </a:r>
            <a:r>
              <a:rPr lang="tr-TR" dirty="0" err="1">
                <a:cs typeface="Arial" pitchFamily="34" charset="0"/>
              </a:rPr>
              <a:t>kısıtı</a:t>
            </a:r>
            <a:r>
              <a:rPr lang="tr-TR" dirty="0">
                <a:cs typeface="Arial" pitchFamily="34" charset="0"/>
              </a:rPr>
              <a:t> her boru bölümü için ayrı ayrı yazılır. </a:t>
            </a:r>
          </a:p>
          <a:p>
            <a:endParaRPr lang="tr-TR" dirty="0">
              <a:sym typeface="Symbol"/>
            </a:endParaRPr>
          </a:p>
          <a:p>
            <a:endParaRPr lang="tr-TR" dirty="0">
              <a:sym typeface="Symbol"/>
            </a:endParaRPr>
          </a:p>
          <a:p>
            <a:endParaRPr lang="tr-TR" dirty="0"/>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graphicFrame>
        <p:nvGraphicFramePr>
          <p:cNvPr id="145412" name="Object 4"/>
          <p:cNvGraphicFramePr>
            <a:graphicFrameLocks noChangeAspect="1"/>
          </p:cNvGraphicFramePr>
          <p:nvPr/>
        </p:nvGraphicFramePr>
        <p:xfrm>
          <a:off x="539552" y="2636912"/>
          <a:ext cx="2357437" cy="432048"/>
        </p:xfrm>
        <a:graphic>
          <a:graphicData uri="http://schemas.openxmlformats.org/presentationml/2006/ole">
            <mc:AlternateContent xmlns:mc="http://schemas.openxmlformats.org/markup-compatibility/2006">
              <mc:Choice xmlns:v="urn:schemas-microsoft-com:vml" Requires="v">
                <p:oleObj name="Denklem" r:id="rId2" imgW="1193760" imgH="241200" progId="Equation.3">
                  <p:embed/>
                </p:oleObj>
              </mc:Choice>
              <mc:Fallback>
                <p:oleObj name="Denklem" r:id="rId2" imgW="1193760" imgH="241200" progId="Equation.3">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36912"/>
                        <a:ext cx="2357437"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61" name="Object 5"/>
          <p:cNvGraphicFramePr>
            <a:graphicFrameLocks noChangeAspect="1"/>
          </p:cNvGraphicFramePr>
          <p:nvPr/>
        </p:nvGraphicFramePr>
        <p:xfrm>
          <a:off x="339725" y="3275013"/>
          <a:ext cx="3435350" cy="381000"/>
        </p:xfrm>
        <a:graphic>
          <a:graphicData uri="http://schemas.openxmlformats.org/presentationml/2006/ole">
            <mc:AlternateContent xmlns:mc="http://schemas.openxmlformats.org/markup-compatibility/2006">
              <mc:Choice xmlns:v="urn:schemas-microsoft-com:vml" Requires="v">
                <p:oleObj name="Denklem" r:id="rId4" imgW="1739880" imgH="228600" progId="Equation.3">
                  <p:embed/>
                </p:oleObj>
              </mc:Choice>
              <mc:Fallback>
                <p:oleObj name="Denklem" r:id="rId4" imgW="1739880" imgH="2286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3275013"/>
                        <a:ext cx="34353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2308324"/>
          </a:xfrm>
          <a:prstGeom prst="rect">
            <a:avLst/>
          </a:prstGeom>
        </p:spPr>
        <p:txBody>
          <a:bodyPr wrap="square">
            <a:spAutoFit/>
          </a:bodyPr>
          <a:lstStyle/>
          <a:p>
            <a:r>
              <a:rPr lang="tr-TR" b="1" dirty="0">
                <a:solidFill>
                  <a:srgbClr val="00B050"/>
                </a:solidFill>
                <a:ea typeface="Times New Roman" pitchFamily="18" charset="0"/>
                <a:cs typeface="Arial" pitchFamily="34" charset="0"/>
              </a:rPr>
              <a:t>8. AŞAMA : Doğrusal Programlama Modeli</a:t>
            </a:r>
          </a:p>
          <a:p>
            <a:pPr marL="531813" indent="-531813"/>
            <a:endParaRPr lang="tr-TR" b="1" dirty="0">
              <a:cs typeface="Arial" pitchFamily="34" charset="0"/>
            </a:endParaRPr>
          </a:p>
          <a:p>
            <a:pPr marL="531813" indent="-531813"/>
            <a:r>
              <a:rPr lang="tr-TR" b="1" dirty="0">
                <a:cs typeface="Arial" pitchFamily="34" charset="0"/>
              </a:rPr>
              <a:t>c) Yük kayıpları kısıtları </a:t>
            </a:r>
          </a:p>
          <a:p>
            <a:pPr marL="531813" indent="-531813"/>
            <a:endParaRPr lang="tr-TR" dirty="0">
              <a:cs typeface="Arial" pitchFamily="34" charset="0"/>
            </a:endParaRPr>
          </a:p>
          <a:p>
            <a:pPr marL="531813" indent="-531813"/>
            <a:r>
              <a:rPr lang="tr-TR" u="sng" dirty="0">
                <a:cs typeface="Arial" pitchFamily="34" charset="0"/>
              </a:rPr>
              <a:t>P-A boru bölümü</a:t>
            </a:r>
            <a:r>
              <a:rPr lang="tr-TR" dirty="0">
                <a:cs typeface="Arial" pitchFamily="34" charset="0"/>
              </a:rPr>
              <a:t> </a:t>
            </a:r>
          </a:p>
          <a:p>
            <a:endParaRPr lang="tr-TR" dirty="0">
              <a:sym typeface="Symbol"/>
            </a:endParaRPr>
          </a:p>
          <a:p>
            <a:endParaRPr lang="tr-TR" dirty="0">
              <a:sym typeface="Symbol"/>
            </a:endParaRPr>
          </a:p>
          <a:p>
            <a:endParaRPr lang="tr-TR" dirty="0"/>
          </a:p>
        </p:txBody>
      </p:sp>
      <p:graphicFrame>
        <p:nvGraphicFramePr>
          <p:cNvPr id="148484" name="Object 4"/>
          <p:cNvGraphicFramePr>
            <a:graphicFrameLocks noChangeAspect="1"/>
          </p:cNvGraphicFramePr>
          <p:nvPr/>
        </p:nvGraphicFramePr>
        <p:xfrm>
          <a:off x="395536" y="1988840"/>
          <a:ext cx="3635375" cy="503237"/>
        </p:xfrm>
        <a:graphic>
          <a:graphicData uri="http://schemas.openxmlformats.org/presentationml/2006/ole">
            <mc:AlternateContent xmlns:mc="http://schemas.openxmlformats.org/markup-compatibility/2006">
              <mc:Choice xmlns:v="urn:schemas-microsoft-com:vml" Requires="v">
                <p:oleObj name="Denklem" r:id="rId2" imgW="1841400" imgH="241200" progId="Equation.3">
                  <p:embed/>
                </p:oleObj>
              </mc:Choice>
              <mc:Fallback>
                <p:oleObj name="Denklem" r:id="rId2" imgW="1841400" imgH="241200" progId="Equation.3">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88840"/>
                        <a:ext cx="36353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Dikdörtgen"/>
          <p:cNvSpPr/>
          <p:nvPr/>
        </p:nvSpPr>
        <p:spPr>
          <a:xfrm>
            <a:off x="395536" y="2492896"/>
            <a:ext cx="4572000" cy="1200329"/>
          </a:xfrm>
          <a:prstGeom prst="rect">
            <a:avLst/>
          </a:prstGeom>
        </p:spPr>
        <p:txBody>
          <a:bodyPr>
            <a:spAutoFit/>
          </a:bodyPr>
          <a:lstStyle/>
          <a:p>
            <a:r>
              <a:rPr lang="tr-TR" b="1" dirty="0" err="1">
                <a:cs typeface="Arial" pitchFamily="34" charset="0"/>
              </a:rPr>
              <a:t>h</a:t>
            </a:r>
            <a:r>
              <a:rPr lang="tr-TR" b="1" baseline="-25000" dirty="0" err="1">
                <a:cs typeface="Arial" pitchFamily="34" charset="0"/>
              </a:rPr>
              <a:t>de</a:t>
            </a:r>
            <a:r>
              <a:rPr lang="tr-TR" dirty="0">
                <a:cs typeface="Arial" pitchFamily="34" charset="0"/>
              </a:rPr>
              <a:t>: 1 m </a:t>
            </a:r>
          </a:p>
          <a:p>
            <a:r>
              <a:rPr lang="tr-TR" b="1" dirty="0" err="1">
                <a:cs typeface="Arial" pitchFamily="34" charset="0"/>
              </a:rPr>
              <a:t>h</a:t>
            </a:r>
            <a:r>
              <a:rPr lang="tr-TR" b="1" baseline="-25000" dirty="0" err="1">
                <a:cs typeface="Arial" pitchFamily="34" charset="0"/>
              </a:rPr>
              <a:t>g</a:t>
            </a:r>
            <a:r>
              <a:rPr lang="tr-TR" b="1" baseline="-25000" dirty="0">
                <a:cs typeface="Arial" pitchFamily="34" charset="0"/>
              </a:rPr>
              <a:t> </a:t>
            </a:r>
            <a:r>
              <a:rPr lang="tr-TR" b="1" dirty="0">
                <a:cs typeface="Arial" pitchFamily="34" charset="0"/>
              </a:rPr>
              <a:t>: </a:t>
            </a:r>
            <a:r>
              <a:rPr lang="tr-TR" dirty="0">
                <a:cs typeface="Arial" pitchFamily="34" charset="0"/>
              </a:rPr>
              <a:t>99.00 – 98.50= 0.50 m (bayır aşağı)</a:t>
            </a:r>
          </a:p>
          <a:p>
            <a:r>
              <a:rPr lang="tr-TR" b="1" dirty="0">
                <a:cs typeface="Arial" pitchFamily="34" charset="0"/>
              </a:rPr>
              <a:t>H</a:t>
            </a:r>
            <a:r>
              <a:rPr lang="tr-TR" b="1" baseline="-25000" dirty="0">
                <a:cs typeface="Arial" pitchFamily="34" charset="0"/>
              </a:rPr>
              <a:t>a</a:t>
            </a:r>
            <a:r>
              <a:rPr lang="tr-TR" b="1" dirty="0">
                <a:cs typeface="Arial" pitchFamily="34" charset="0"/>
              </a:rPr>
              <a:t> </a:t>
            </a:r>
            <a:r>
              <a:rPr lang="tr-TR" dirty="0">
                <a:cs typeface="Arial" pitchFamily="34" charset="0"/>
              </a:rPr>
              <a:t>: 11 m</a:t>
            </a:r>
          </a:p>
          <a:p>
            <a:r>
              <a:rPr lang="tr-TR" b="1" dirty="0" err="1">
                <a:cs typeface="Arial" pitchFamily="34" charset="0"/>
              </a:rPr>
              <a:t>h</a:t>
            </a:r>
            <a:r>
              <a:rPr lang="tr-TR" b="1" baseline="-25000" dirty="0" err="1">
                <a:cs typeface="Arial" pitchFamily="34" charset="0"/>
              </a:rPr>
              <a:t>fkb</a:t>
            </a:r>
            <a:r>
              <a:rPr lang="tr-TR" dirty="0">
                <a:cs typeface="Arial" pitchFamily="34" charset="0"/>
              </a:rPr>
              <a:t> : 5.0 m (tahmini alınır) </a:t>
            </a:r>
            <a:endParaRPr lang="tr-TR" dirty="0"/>
          </a:p>
        </p:txBody>
      </p:sp>
      <p:graphicFrame>
        <p:nvGraphicFramePr>
          <p:cNvPr id="148485" name="Object 5"/>
          <p:cNvGraphicFramePr>
            <a:graphicFrameLocks noChangeAspect="1"/>
          </p:cNvGraphicFramePr>
          <p:nvPr/>
        </p:nvGraphicFramePr>
        <p:xfrm>
          <a:off x="601663" y="3860800"/>
          <a:ext cx="3509962" cy="503238"/>
        </p:xfrm>
        <a:graphic>
          <a:graphicData uri="http://schemas.openxmlformats.org/presentationml/2006/ole">
            <mc:AlternateContent xmlns:mc="http://schemas.openxmlformats.org/markup-compatibility/2006">
              <mc:Choice xmlns:v="urn:schemas-microsoft-com:vml" Requires="v">
                <p:oleObj name="Denklem" r:id="rId4" imgW="1777680" imgH="241200" progId="Equation.3">
                  <p:embed/>
                </p:oleObj>
              </mc:Choice>
              <mc:Fallback>
                <p:oleObj name="Denklem" r:id="rId4" imgW="1777680" imgH="2412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63" y="3860800"/>
                        <a:ext cx="350996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nvGraphicFramePr>
        <p:xfrm>
          <a:off x="588963" y="4508500"/>
          <a:ext cx="3584575" cy="503238"/>
        </p:xfrm>
        <a:graphic>
          <a:graphicData uri="http://schemas.openxmlformats.org/presentationml/2006/ole">
            <mc:AlternateContent xmlns:mc="http://schemas.openxmlformats.org/markup-compatibility/2006">
              <mc:Choice xmlns:v="urn:schemas-microsoft-com:vml" Requires="v">
                <p:oleObj name="Denklem" r:id="rId6" imgW="1815840" imgH="241200" progId="Equation.3">
                  <p:embed/>
                </p:oleObj>
              </mc:Choice>
              <mc:Fallback>
                <p:oleObj name="Denklem" r:id="rId6" imgW="1815840" imgH="2412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963" y="4508500"/>
                        <a:ext cx="35845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288925" y="5302250"/>
          <a:ext cx="4186238" cy="501650"/>
        </p:xfrm>
        <a:graphic>
          <a:graphicData uri="http://schemas.openxmlformats.org/presentationml/2006/ole">
            <mc:AlternateContent xmlns:mc="http://schemas.openxmlformats.org/markup-compatibility/2006">
              <mc:Choice xmlns:v="urn:schemas-microsoft-com:vml" Requires="v">
                <p:oleObj name="Denklem" r:id="rId8" imgW="2120760" imgH="241200" progId="Equation.3">
                  <p:embed/>
                </p:oleObj>
              </mc:Choice>
              <mc:Fallback>
                <p:oleObj name="Denklem" r:id="rId8" imgW="2120760" imgH="2412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925" y="5302250"/>
                        <a:ext cx="418623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15 Düz Bağlayıcı"/>
          <p:cNvCxnSpPr/>
          <p:nvPr/>
        </p:nvCxnSpPr>
        <p:spPr>
          <a:xfrm>
            <a:off x="673688" y="5571824"/>
            <a:ext cx="144016" cy="98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8488" name="Object 8"/>
          <p:cNvGraphicFramePr>
            <a:graphicFrameLocks noChangeAspect="1"/>
          </p:cNvGraphicFramePr>
          <p:nvPr/>
        </p:nvGraphicFramePr>
        <p:xfrm>
          <a:off x="1404938" y="5924550"/>
          <a:ext cx="2330450" cy="501650"/>
        </p:xfrm>
        <a:graphic>
          <a:graphicData uri="http://schemas.openxmlformats.org/presentationml/2006/ole">
            <mc:AlternateContent xmlns:mc="http://schemas.openxmlformats.org/markup-compatibility/2006">
              <mc:Choice xmlns:v="urn:schemas-microsoft-com:vml" Requires="v">
                <p:oleObj name="Denklem" r:id="rId10" imgW="1180800" imgH="241200" progId="Equation.3">
                  <p:embed/>
                </p:oleObj>
              </mc:Choice>
              <mc:Fallback>
                <p:oleObj name="Denklem" r:id="rId10" imgW="1180800" imgH="24120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4938" y="5924550"/>
                        <a:ext cx="233045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4" name="23 Düz Bağlayıcı"/>
          <p:cNvCxnSpPr/>
          <p:nvPr/>
        </p:nvCxnSpPr>
        <p:spPr>
          <a:xfrm>
            <a:off x="1043608" y="4077072"/>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2175976" y="555817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2308324"/>
          </a:xfrm>
          <a:prstGeom prst="rect">
            <a:avLst/>
          </a:prstGeom>
        </p:spPr>
        <p:txBody>
          <a:bodyPr wrap="square">
            <a:spAutoFit/>
          </a:bodyPr>
          <a:lstStyle/>
          <a:p>
            <a:r>
              <a:rPr lang="tr-TR" b="1" dirty="0">
                <a:solidFill>
                  <a:srgbClr val="00B050"/>
                </a:solidFill>
                <a:ea typeface="Times New Roman" pitchFamily="18" charset="0"/>
                <a:cs typeface="Arial" pitchFamily="34" charset="0"/>
              </a:rPr>
              <a:t>8. AŞAMA : Doğrusal Programlama Modeli</a:t>
            </a:r>
          </a:p>
          <a:p>
            <a:pPr marL="531813" indent="-531813"/>
            <a:endParaRPr lang="tr-TR" b="1" dirty="0">
              <a:cs typeface="Arial" pitchFamily="34" charset="0"/>
            </a:endParaRPr>
          </a:p>
          <a:p>
            <a:pPr marL="531813" indent="-531813"/>
            <a:r>
              <a:rPr lang="tr-TR" b="1" dirty="0">
                <a:cs typeface="Arial" pitchFamily="34" charset="0"/>
              </a:rPr>
              <a:t>c) Yük kayıpları kısıtları </a:t>
            </a:r>
          </a:p>
          <a:p>
            <a:pPr marL="531813" indent="-531813"/>
            <a:endParaRPr lang="tr-TR" dirty="0">
              <a:cs typeface="Arial" pitchFamily="34" charset="0"/>
            </a:endParaRPr>
          </a:p>
          <a:p>
            <a:pPr marL="531813" indent="-531813"/>
            <a:r>
              <a:rPr lang="tr-TR" u="sng" dirty="0">
                <a:cs typeface="Arial" pitchFamily="34" charset="0"/>
              </a:rPr>
              <a:t>P-A  boru bölümü</a:t>
            </a:r>
            <a:r>
              <a:rPr lang="tr-TR" dirty="0">
                <a:cs typeface="Arial" pitchFamily="34" charset="0"/>
              </a:rPr>
              <a:t> </a:t>
            </a:r>
          </a:p>
          <a:p>
            <a:endParaRPr lang="tr-TR" dirty="0">
              <a:sym typeface="Symbol"/>
            </a:endParaRPr>
          </a:p>
          <a:p>
            <a:endParaRPr lang="tr-TR" dirty="0">
              <a:sym typeface="Symbol"/>
            </a:endParaRPr>
          </a:p>
          <a:p>
            <a:endParaRPr lang="tr-TR" dirty="0"/>
          </a:p>
        </p:txBody>
      </p:sp>
      <p:sp>
        <p:nvSpPr>
          <p:cNvPr id="14" name="13 Dikdörtgen"/>
          <p:cNvSpPr/>
          <p:nvPr/>
        </p:nvSpPr>
        <p:spPr>
          <a:xfrm>
            <a:off x="539552" y="2132856"/>
            <a:ext cx="8064896" cy="369332"/>
          </a:xfrm>
          <a:prstGeom prst="rect">
            <a:avLst/>
          </a:prstGeom>
        </p:spPr>
        <p:txBody>
          <a:bodyPr wrap="square">
            <a:spAutoFit/>
          </a:bodyPr>
          <a:lstStyle/>
          <a:p>
            <a:pPr marL="531813" indent="-531813"/>
            <a:r>
              <a:rPr lang="tr-TR" b="1" dirty="0">
                <a:ea typeface="Times New Roman" pitchFamily="18" charset="0"/>
                <a:cs typeface="Arial" pitchFamily="34" charset="0"/>
              </a:rPr>
              <a:t>5 ) </a:t>
            </a:r>
            <a:r>
              <a:rPr lang="tr-TR" dirty="0">
                <a:ea typeface="Times New Roman" pitchFamily="18" charset="0"/>
                <a:cs typeface="Arial" pitchFamily="34" charset="0"/>
              </a:rPr>
              <a:t>x</a:t>
            </a:r>
            <a:r>
              <a:rPr lang="tr-TR" baseline="-25000" dirty="0">
                <a:ea typeface="Times New Roman" pitchFamily="18" charset="0"/>
                <a:cs typeface="Arial" pitchFamily="34" charset="0"/>
              </a:rPr>
              <a:t>10  </a:t>
            </a:r>
            <a:r>
              <a:rPr lang="tr-TR" dirty="0">
                <a:ea typeface="Times New Roman" pitchFamily="18" charset="0"/>
                <a:cs typeface="Arial" pitchFamily="34" charset="0"/>
              </a:rPr>
              <a:t>-</a:t>
            </a:r>
            <a:r>
              <a:rPr lang="tr-TR" baseline="-25000" dirty="0">
                <a:ea typeface="Times New Roman" pitchFamily="18" charset="0"/>
                <a:cs typeface="Arial" pitchFamily="34" charset="0"/>
              </a:rPr>
              <a:t> </a:t>
            </a:r>
            <a:r>
              <a:rPr lang="tr-TR" dirty="0">
                <a:ea typeface="Times New Roman" pitchFamily="18" charset="0"/>
                <a:cs typeface="Arial" pitchFamily="34" charset="0"/>
              </a:rPr>
              <a:t>0.023 x</a:t>
            </a:r>
            <a:r>
              <a:rPr lang="tr-TR" baseline="-25000" dirty="0">
                <a:ea typeface="Times New Roman" pitchFamily="18" charset="0"/>
                <a:cs typeface="Arial" pitchFamily="34" charset="0"/>
              </a:rPr>
              <a:t>1</a:t>
            </a:r>
            <a:r>
              <a:rPr lang="tr-TR" dirty="0">
                <a:ea typeface="Times New Roman" pitchFamily="18" charset="0"/>
                <a:cs typeface="Arial" pitchFamily="34" charset="0"/>
              </a:rPr>
              <a:t> -0.010x</a:t>
            </a:r>
            <a:r>
              <a:rPr lang="tr-TR" baseline="-25000" dirty="0">
                <a:ea typeface="Times New Roman" pitchFamily="18" charset="0"/>
                <a:cs typeface="Arial" pitchFamily="34" charset="0"/>
              </a:rPr>
              <a:t>2 </a:t>
            </a:r>
            <a:r>
              <a:rPr lang="tr-TR" dirty="0">
                <a:ea typeface="Times New Roman" pitchFamily="18" charset="0"/>
                <a:cs typeface="Arial" pitchFamily="34" charset="0"/>
              </a:rPr>
              <a:t>-0.005x</a:t>
            </a:r>
            <a:r>
              <a:rPr lang="tr-TR" baseline="-25000" dirty="0">
                <a:ea typeface="Times New Roman" pitchFamily="18" charset="0"/>
                <a:cs typeface="Arial" pitchFamily="34" charset="0"/>
              </a:rPr>
              <a:t>3  </a:t>
            </a:r>
            <a:r>
              <a:rPr lang="tr-TR" dirty="0">
                <a:ea typeface="Times New Roman" pitchFamily="18" charset="0"/>
                <a:cs typeface="Arial" pitchFamily="34" charset="0"/>
                <a:sym typeface="Symbol"/>
              </a:rPr>
              <a:t> 16.50 </a:t>
            </a:r>
            <a:endParaRPr lang="tr-TR" baseline="-25000" dirty="0">
              <a:ea typeface="Times New Roman" pitchFamily="18" charset="0"/>
              <a:cs typeface="Arial" pitchFamily="34" charset="0"/>
            </a:endParaRPr>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a:off x="1979712" y="6165304"/>
            <a:ext cx="144016" cy="9880"/>
          </a:xfrm>
          <a:prstGeom prst="line">
            <a:avLst/>
          </a:prstGeom>
        </p:spPr>
        <p:style>
          <a:lnRef idx="1">
            <a:schemeClr val="accent1"/>
          </a:lnRef>
          <a:fillRef idx="0">
            <a:schemeClr val="accent1"/>
          </a:fillRef>
          <a:effectRef idx="0">
            <a:schemeClr val="accent1"/>
          </a:effectRef>
          <a:fontRef idx="minor">
            <a:schemeClr val="tx1"/>
          </a:fontRef>
        </p:style>
      </p:cxnSp>
      <p:sp>
        <p:nvSpPr>
          <p:cNvPr id="29" name="28 Dikdörtgen"/>
          <p:cNvSpPr/>
          <p:nvPr/>
        </p:nvSpPr>
        <p:spPr>
          <a:xfrm>
            <a:off x="539552" y="3068960"/>
            <a:ext cx="2044149" cy="369332"/>
          </a:xfrm>
          <a:prstGeom prst="rect">
            <a:avLst/>
          </a:prstGeom>
        </p:spPr>
        <p:txBody>
          <a:bodyPr wrap="none">
            <a:spAutoFit/>
          </a:bodyPr>
          <a:lstStyle/>
          <a:p>
            <a:pPr marL="531813" indent="-531813"/>
            <a:r>
              <a:rPr lang="tr-TR" u="sng" dirty="0">
                <a:cs typeface="Arial" pitchFamily="34" charset="0"/>
              </a:rPr>
              <a:t>A-B  boru bölümü</a:t>
            </a:r>
            <a:r>
              <a:rPr lang="tr-TR" dirty="0">
                <a:cs typeface="Arial" pitchFamily="34" charset="0"/>
              </a:rPr>
              <a:t> </a:t>
            </a:r>
          </a:p>
        </p:txBody>
      </p:sp>
      <p:cxnSp>
        <p:nvCxnSpPr>
          <p:cNvPr id="30" name="29 Düz Bağlayıcı"/>
          <p:cNvCxnSpPr/>
          <p:nvPr/>
        </p:nvCxnSpPr>
        <p:spPr>
          <a:xfrm>
            <a:off x="611560" y="5517232"/>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Düz Bağlayıcı"/>
          <p:cNvCxnSpPr/>
          <p:nvPr/>
        </p:nvCxnSpPr>
        <p:spPr>
          <a:xfrm>
            <a:off x="2267744" y="5517232"/>
            <a:ext cx="144016" cy="9880"/>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Dikdörtgen"/>
          <p:cNvSpPr/>
          <p:nvPr/>
        </p:nvSpPr>
        <p:spPr>
          <a:xfrm>
            <a:off x="395536" y="3645024"/>
            <a:ext cx="4572000" cy="1200329"/>
          </a:xfrm>
          <a:prstGeom prst="rect">
            <a:avLst/>
          </a:prstGeom>
        </p:spPr>
        <p:txBody>
          <a:bodyPr>
            <a:spAutoFit/>
          </a:bodyPr>
          <a:lstStyle/>
          <a:p>
            <a:r>
              <a:rPr lang="tr-TR" b="1" dirty="0" err="1">
                <a:cs typeface="Arial" pitchFamily="34" charset="0"/>
              </a:rPr>
              <a:t>h</a:t>
            </a:r>
            <a:r>
              <a:rPr lang="tr-TR" b="1" baseline="-25000" dirty="0" err="1">
                <a:cs typeface="Arial" pitchFamily="34" charset="0"/>
              </a:rPr>
              <a:t>de</a:t>
            </a:r>
            <a:r>
              <a:rPr lang="tr-TR" dirty="0">
                <a:cs typeface="Arial" pitchFamily="34" charset="0"/>
              </a:rPr>
              <a:t>: 1 m </a:t>
            </a:r>
          </a:p>
          <a:p>
            <a:r>
              <a:rPr lang="tr-TR" b="1" dirty="0" err="1">
                <a:cs typeface="Arial" pitchFamily="34" charset="0"/>
              </a:rPr>
              <a:t>h</a:t>
            </a:r>
            <a:r>
              <a:rPr lang="tr-TR" b="1" baseline="-25000" dirty="0" err="1">
                <a:cs typeface="Arial" pitchFamily="34" charset="0"/>
              </a:rPr>
              <a:t>g</a:t>
            </a:r>
            <a:r>
              <a:rPr lang="tr-TR" b="1" baseline="-25000" dirty="0">
                <a:cs typeface="Arial" pitchFamily="34" charset="0"/>
              </a:rPr>
              <a:t> </a:t>
            </a:r>
            <a:r>
              <a:rPr lang="tr-TR" b="1" dirty="0">
                <a:cs typeface="Arial" pitchFamily="34" charset="0"/>
              </a:rPr>
              <a:t>: </a:t>
            </a:r>
            <a:r>
              <a:rPr lang="tr-TR" dirty="0">
                <a:cs typeface="Arial" pitchFamily="34" charset="0"/>
              </a:rPr>
              <a:t>98.50 – 96.30= 2.20 m (bayır aşağı)</a:t>
            </a:r>
          </a:p>
          <a:p>
            <a:r>
              <a:rPr lang="tr-TR" b="1" dirty="0">
                <a:cs typeface="Arial" pitchFamily="34" charset="0"/>
              </a:rPr>
              <a:t>H</a:t>
            </a:r>
            <a:r>
              <a:rPr lang="tr-TR" b="1" baseline="-25000" dirty="0">
                <a:cs typeface="Arial" pitchFamily="34" charset="0"/>
              </a:rPr>
              <a:t>a</a:t>
            </a:r>
            <a:r>
              <a:rPr lang="tr-TR" b="1" dirty="0">
                <a:cs typeface="Arial" pitchFamily="34" charset="0"/>
              </a:rPr>
              <a:t> </a:t>
            </a:r>
            <a:r>
              <a:rPr lang="tr-TR" dirty="0">
                <a:cs typeface="Arial" pitchFamily="34" charset="0"/>
              </a:rPr>
              <a:t>: 11 m</a:t>
            </a:r>
          </a:p>
          <a:p>
            <a:r>
              <a:rPr lang="tr-TR" b="1" dirty="0" err="1">
                <a:cs typeface="Arial" pitchFamily="34" charset="0"/>
              </a:rPr>
              <a:t>h</a:t>
            </a:r>
            <a:r>
              <a:rPr lang="tr-TR" b="1" baseline="-25000" dirty="0" err="1">
                <a:cs typeface="Arial" pitchFamily="34" charset="0"/>
              </a:rPr>
              <a:t>fkb</a:t>
            </a:r>
            <a:r>
              <a:rPr lang="tr-TR" dirty="0">
                <a:cs typeface="Arial" pitchFamily="34" charset="0"/>
              </a:rPr>
              <a:t> : 5.0 m (tahmini alınır) </a:t>
            </a:r>
            <a:endParaRPr lang="tr-TR" dirty="0"/>
          </a:p>
        </p:txBody>
      </p:sp>
      <p:graphicFrame>
        <p:nvGraphicFramePr>
          <p:cNvPr id="149517" name="Object 13"/>
          <p:cNvGraphicFramePr>
            <a:graphicFrameLocks noChangeAspect="1"/>
          </p:cNvGraphicFramePr>
          <p:nvPr/>
        </p:nvGraphicFramePr>
        <p:xfrm>
          <a:off x="214313" y="5302250"/>
          <a:ext cx="4337050" cy="501650"/>
        </p:xfrm>
        <a:graphic>
          <a:graphicData uri="http://schemas.openxmlformats.org/presentationml/2006/ole">
            <mc:AlternateContent xmlns:mc="http://schemas.openxmlformats.org/markup-compatibility/2006">
              <mc:Choice xmlns:v="urn:schemas-microsoft-com:vml" Requires="v">
                <p:oleObj name="Denklem" r:id="rId2" imgW="2197080" imgH="241200" progId="Equation.3">
                  <p:embed/>
                </p:oleObj>
              </mc:Choice>
              <mc:Fallback>
                <p:oleObj name="Denklem" r:id="rId2" imgW="2197080" imgH="241200" progId="Equation.3">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5302250"/>
                        <a:ext cx="433705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18" name="Object 14"/>
          <p:cNvGraphicFramePr>
            <a:graphicFrameLocks noChangeAspect="1"/>
          </p:cNvGraphicFramePr>
          <p:nvPr/>
        </p:nvGraphicFramePr>
        <p:xfrm>
          <a:off x="1454150" y="5924550"/>
          <a:ext cx="2230438" cy="501650"/>
        </p:xfrm>
        <a:graphic>
          <a:graphicData uri="http://schemas.openxmlformats.org/presentationml/2006/ole">
            <mc:AlternateContent xmlns:mc="http://schemas.openxmlformats.org/markup-compatibility/2006">
              <mc:Choice xmlns:v="urn:schemas-microsoft-com:vml" Requires="v">
                <p:oleObj name="Denklem" r:id="rId4" imgW="1130040" imgH="241200" progId="Equation.3">
                  <p:embed/>
                </p:oleObj>
              </mc:Choice>
              <mc:Fallback>
                <p:oleObj name="Denklem" r:id="rId4" imgW="1130040" imgH="2412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4150" y="5924550"/>
                        <a:ext cx="223043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1754326"/>
          </a:xfrm>
          <a:prstGeom prst="rect">
            <a:avLst/>
          </a:prstGeom>
        </p:spPr>
        <p:txBody>
          <a:bodyPr wrap="square">
            <a:spAutoFit/>
          </a:bodyPr>
          <a:lstStyle/>
          <a:p>
            <a:r>
              <a:rPr lang="tr-TR" b="1" dirty="0">
                <a:solidFill>
                  <a:srgbClr val="00B050"/>
                </a:solidFill>
                <a:ea typeface="Times New Roman" pitchFamily="18" charset="0"/>
                <a:cs typeface="Arial" pitchFamily="34" charset="0"/>
              </a:rPr>
              <a:t>8. AŞAMA : Doğrusal Programlama Modeli</a:t>
            </a:r>
          </a:p>
          <a:p>
            <a:pPr marL="531813" indent="-531813"/>
            <a:endParaRPr lang="tr-TR" b="1" dirty="0">
              <a:cs typeface="Arial" pitchFamily="34" charset="0"/>
            </a:endParaRPr>
          </a:p>
          <a:p>
            <a:pPr marL="531813" indent="-531813"/>
            <a:r>
              <a:rPr lang="tr-TR" b="1" dirty="0">
                <a:cs typeface="Arial" pitchFamily="34" charset="0"/>
              </a:rPr>
              <a:t>c) Yük kayıpları kısıtları </a:t>
            </a:r>
          </a:p>
          <a:p>
            <a:endParaRPr lang="tr-TR" dirty="0">
              <a:sym typeface="Symbol"/>
            </a:endParaRPr>
          </a:p>
          <a:p>
            <a:endParaRPr lang="tr-TR" dirty="0">
              <a:sym typeface="Symbol"/>
            </a:endParaRPr>
          </a:p>
          <a:p>
            <a:endParaRPr lang="tr-TR" dirty="0"/>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Düz Bağlayıcı"/>
          <p:cNvCxnSpPr/>
          <p:nvPr/>
        </p:nvCxnSpPr>
        <p:spPr>
          <a:xfrm>
            <a:off x="6056872" y="5863624"/>
            <a:ext cx="144016" cy="9880"/>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Dikdörtgen"/>
          <p:cNvSpPr/>
          <p:nvPr/>
        </p:nvSpPr>
        <p:spPr>
          <a:xfrm>
            <a:off x="467544" y="1988840"/>
            <a:ext cx="8064896" cy="369332"/>
          </a:xfrm>
          <a:prstGeom prst="rect">
            <a:avLst/>
          </a:prstGeom>
        </p:spPr>
        <p:txBody>
          <a:bodyPr wrap="square">
            <a:spAutoFit/>
          </a:bodyPr>
          <a:lstStyle/>
          <a:p>
            <a:pPr marL="531813" indent="-531813"/>
            <a:r>
              <a:rPr lang="tr-TR" b="1" dirty="0">
                <a:ea typeface="Times New Roman" pitchFamily="18" charset="0"/>
                <a:cs typeface="Arial" pitchFamily="34" charset="0"/>
              </a:rPr>
              <a:t>6 ) </a:t>
            </a:r>
            <a:r>
              <a:rPr lang="tr-TR" dirty="0">
                <a:ea typeface="Times New Roman" pitchFamily="18" charset="0"/>
                <a:cs typeface="Arial" pitchFamily="34" charset="0"/>
              </a:rPr>
              <a:t>x</a:t>
            </a:r>
            <a:r>
              <a:rPr lang="tr-TR" baseline="-25000" dirty="0">
                <a:ea typeface="Times New Roman" pitchFamily="18" charset="0"/>
                <a:cs typeface="Arial" pitchFamily="34" charset="0"/>
              </a:rPr>
              <a:t>10  </a:t>
            </a:r>
            <a:r>
              <a:rPr lang="tr-TR" dirty="0">
                <a:ea typeface="Times New Roman" pitchFamily="18" charset="0"/>
                <a:cs typeface="Arial" pitchFamily="34" charset="0"/>
              </a:rPr>
              <a:t>-</a:t>
            </a:r>
            <a:r>
              <a:rPr lang="tr-TR" baseline="-25000" dirty="0">
                <a:ea typeface="Times New Roman" pitchFamily="18" charset="0"/>
                <a:cs typeface="Arial" pitchFamily="34" charset="0"/>
              </a:rPr>
              <a:t> </a:t>
            </a:r>
            <a:r>
              <a:rPr lang="tr-TR" dirty="0">
                <a:ea typeface="Times New Roman" pitchFamily="18" charset="0"/>
                <a:cs typeface="Arial" pitchFamily="34" charset="0"/>
              </a:rPr>
              <a:t>0.023 x</a:t>
            </a:r>
            <a:r>
              <a:rPr lang="tr-TR" baseline="-25000" dirty="0">
                <a:ea typeface="Times New Roman" pitchFamily="18" charset="0"/>
                <a:cs typeface="Arial" pitchFamily="34" charset="0"/>
              </a:rPr>
              <a:t>4</a:t>
            </a:r>
            <a:r>
              <a:rPr lang="tr-TR" dirty="0">
                <a:ea typeface="Times New Roman" pitchFamily="18" charset="0"/>
                <a:cs typeface="Arial" pitchFamily="34" charset="0"/>
              </a:rPr>
              <a:t> -0.010x</a:t>
            </a:r>
            <a:r>
              <a:rPr lang="tr-TR" baseline="-25000" dirty="0">
                <a:ea typeface="Times New Roman" pitchFamily="18" charset="0"/>
                <a:cs typeface="Arial" pitchFamily="34" charset="0"/>
              </a:rPr>
              <a:t>5 </a:t>
            </a:r>
            <a:r>
              <a:rPr lang="tr-TR" dirty="0">
                <a:ea typeface="Times New Roman" pitchFamily="18" charset="0"/>
                <a:cs typeface="Arial" pitchFamily="34" charset="0"/>
              </a:rPr>
              <a:t>-0.005x</a:t>
            </a:r>
            <a:r>
              <a:rPr lang="tr-TR" baseline="-25000" dirty="0">
                <a:ea typeface="Times New Roman" pitchFamily="18" charset="0"/>
                <a:cs typeface="Arial" pitchFamily="34" charset="0"/>
              </a:rPr>
              <a:t>6 </a:t>
            </a:r>
            <a:r>
              <a:rPr lang="tr-TR" dirty="0">
                <a:ea typeface="Times New Roman" pitchFamily="18" charset="0"/>
                <a:cs typeface="Arial" pitchFamily="34" charset="0"/>
                <a:sym typeface="Symbol"/>
              </a:rPr>
              <a:t> 14.80 m </a:t>
            </a:r>
            <a:endParaRPr lang="tr-TR" baseline="-25000" dirty="0">
              <a:ea typeface="Times New Roman" pitchFamily="18" charset="0"/>
              <a:cs typeface="Arial" pitchFamily="34" charset="0"/>
            </a:endParaRPr>
          </a:p>
        </p:txBody>
      </p:sp>
      <p:sp>
        <p:nvSpPr>
          <p:cNvPr id="16" name="15 Dikdörtgen"/>
          <p:cNvSpPr/>
          <p:nvPr/>
        </p:nvSpPr>
        <p:spPr>
          <a:xfrm>
            <a:off x="467544" y="1556792"/>
            <a:ext cx="2146806" cy="369332"/>
          </a:xfrm>
          <a:prstGeom prst="rect">
            <a:avLst/>
          </a:prstGeom>
        </p:spPr>
        <p:txBody>
          <a:bodyPr wrap="none">
            <a:spAutoFit/>
          </a:bodyPr>
          <a:lstStyle/>
          <a:p>
            <a:pPr marL="531813" indent="-531813"/>
            <a:r>
              <a:rPr lang="tr-TR" u="sng" dirty="0">
                <a:cs typeface="Arial" pitchFamily="34" charset="0"/>
              </a:rPr>
              <a:t>A – B boru bölümü</a:t>
            </a:r>
            <a:r>
              <a:rPr lang="tr-TR" dirty="0">
                <a:cs typeface="Arial" pitchFamily="34" charset="0"/>
              </a:rPr>
              <a:t> </a:t>
            </a:r>
          </a:p>
        </p:txBody>
      </p:sp>
      <p:sp>
        <p:nvSpPr>
          <p:cNvPr id="17" name="16 Dikdörtgen"/>
          <p:cNvSpPr/>
          <p:nvPr/>
        </p:nvSpPr>
        <p:spPr>
          <a:xfrm>
            <a:off x="448403" y="4653136"/>
            <a:ext cx="2035365" cy="369332"/>
          </a:xfrm>
          <a:prstGeom prst="rect">
            <a:avLst/>
          </a:prstGeom>
        </p:spPr>
        <p:txBody>
          <a:bodyPr wrap="none">
            <a:spAutoFit/>
          </a:bodyPr>
          <a:lstStyle/>
          <a:p>
            <a:pPr marL="531813" indent="-531813"/>
            <a:r>
              <a:rPr lang="tr-TR" b="1" dirty="0">
                <a:cs typeface="Arial" pitchFamily="34" charset="0"/>
              </a:rPr>
              <a:t>d) </a:t>
            </a:r>
            <a:r>
              <a:rPr lang="tr-TR" b="1" dirty="0" err="1">
                <a:cs typeface="Arial" pitchFamily="34" charset="0"/>
              </a:rPr>
              <a:t>Winqsb</a:t>
            </a:r>
            <a:r>
              <a:rPr lang="tr-TR" b="1" dirty="0">
                <a:cs typeface="Arial" pitchFamily="34" charset="0"/>
              </a:rPr>
              <a:t> Çözümü </a:t>
            </a:r>
          </a:p>
        </p:txBody>
      </p:sp>
      <p:sp>
        <p:nvSpPr>
          <p:cNvPr id="10" name="9 Metin kutusu"/>
          <p:cNvSpPr txBox="1"/>
          <p:nvPr/>
        </p:nvSpPr>
        <p:spPr>
          <a:xfrm>
            <a:off x="611560" y="2852936"/>
            <a:ext cx="4671472" cy="1477328"/>
          </a:xfrm>
          <a:prstGeom prst="rect">
            <a:avLst/>
          </a:prstGeom>
          <a:noFill/>
        </p:spPr>
        <p:txBody>
          <a:bodyPr wrap="none" rtlCol="0">
            <a:spAutoFit/>
          </a:bodyPr>
          <a:lstStyle/>
          <a:p>
            <a:r>
              <a:rPr lang="tr-TR" u="sng" dirty="0"/>
              <a:t>A-C boru bölümü</a:t>
            </a:r>
            <a:endParaRPr lang="tr-TR" dirty="0"/>
          </a:p>
          <a:p>
            <a:endParaRPr lang="tr-TR" u="sng" dirty="0"/>
          </a:p>
          <a:p>
            <a:endParaRPr lang="tr-TR" u="sng" dirty="0"/>
          </a:p>
          <a:p>
            <a:endParaRPr lang="tr-TR" u="sng" dirty="0"/>
          </a:p>
          <a:p>
            <a:r>
              <a:rPr lang="tr-TR" b="1" dirty="0">
                <a:ea typeface="Times New Roman" pitchFamily="18" charset="0"/>
                <a:cs typeface="Arial" pitchFamily="34" charset="0"/>
              </a:rPr>
              <a:t>7)</a:t>
            </a:r>
            <a:r>
              <a:rPr lang="tr-TR" dirty="0">
                <a:ea typeface="Times New Roman" pitchFamily="18" charset="0"/>
                <a:cs typeface="Arial" pitchFamily="34" charset="0"/>
              </a:rPr>
              <a:t> x</a:t>
            </a:r>
            <a:r>
              <a:rPr lang="tr-TR" baseline="-25000" dirty="0">
                <a:ea typeface="Times New Roman" pitchFamily="18" charset="0"/>
                <a:cs typeface="Arial" pitchFamily="34" charset="0"/>
              </a:rPr>
              <a:t>10  </a:t>
            </a:r>
            <a:r>
              <a:rPr lang="tr-TR" dirty="0">
                <a:ea typeface="Times New Roman" pitchFamily="18" charset="0"/>
                <a:cs typeface="Arial" pitchFamily="34" charset="0"/>
              </a:rPr>
              <a:t>-</a:t>
            </a:r>
            <a:r>
              <a:rPr lang="tr-TR" baseline="-25000" dirty="0">
                <a:ea typeface="Times New Roman" pitchFamily="18" charset="0"/>
                <a:cs typeface="Arial" pitchFamily="34" charset="0"/>
              </a:rPr>
              <a:t> </a:t>
            </a:r>
            <a:r>
              <a:rPr lang="tr-TR" dirty="0">
                <a:ea typeface="Times New Roman" pitchFamily="18" charset="0"/>
                <a:cs typeface="Arial" pitchFamily="34" charset="0"/>
              </a:rPr>
              <a:t>0.023 x</a:t>
            </a:r>
            <a:r>
              <a:rPr lang="tr-TR" baseline="-25000" dirty="0">
                <a:ea typeface="Times New Roman" pitchFamily="18" charset="0"/>
                <a:cs typeface="Arial" pitchFamily="34" charset="0"/>
              </a:rPr>
              <a:t>7</a:t>
            </a:r>
            <a:r>
              <a:rPr lang="tr-TR" dirty="0">
                <a:ea typeface="Times New Roman" pitchFamily="18" charset="0"/>
                <a:cs typeface="Arial" pitchFamily="34" charset="0"/>
              </a:rPr>
              <a:t> -0.010x</a:t>
            </a:r>
            <a:r>
              <a:rPr lang="tr-TR" baseline="-25000" dirty="0">
                <a:ea typeface="Times New Roman" pitchFamily="18" charset="0"/>
                <a:cs typeface="Arial" pitchFamily="34" charset="0"/>
              </a:rPr>
              <a:t>8 </a:t>
            </a:r>
            <a:r>
              <a:rPr lang="tr-TR" dirty="0">
                <a:ea typeface="Times New Roman" pitchFamily="18" charset="0"/>
                <a:cs typeface="Arial" pitchFamily="34" charset="0"/>
              </a:rPr>
              <a:t>-0.005x</a:t>
            </a:r>
            <a:r>
              <a:rPr lang="tr-TR" baseline="-25000" dirty="0">
                <a:ea typeface="Times New Roman" pitchFamily="18" charset="0"/>
                <a:cs typeface="Arial" pitchFamily="34" charset="0"/>
              </a:rPr>
              <a:t>9 </a:t>
            </a:r>
            <a:r>
              <a:rPr lang="tr-TR" dirty="0">
                <a:ea typeface="Times New Roman" pitchFamily="18" charset="0"/>
                <a:cs typeface="Arial" pitchFamily="34" charset="0"/>
                <a:sym typeface="Symbol"/>
              </a:rPr>
              <a:t> 14.80 m</a:t>
            </a:r>
            <a:endParaRPr lang="tr-TR" u="sng" dirty="0"/>
          </a:p>
        </p:txBody>
      </p:sp>
      <p:graphicFrame>
        <p:nvGraphicFramePr>
          <p:cNvPr id="185345" name="Object 1"/>
          <p:cNvGraphicFramePr>
            <a:graphicFrameLocks noChangeAspect="1"/>
          </p:cNvGraphicFramePr>
          <p:nvPr/>
        </p:nvGraphicFramePr>
        <p:xfrm>
          <a:off x="467544" y="3356992"/>
          <a:ext cx="3584575" cy="503238"/>
        </p:xfrm>
        <a:graphic>
          <a:graphicData uri="http://schemas.openxmlformats.org/presentationml/2006/ole">
            <mc:AlternateContent xmlns:mc="http://schemas.openxmlformats.org/markup-compatibility/2006">
              <mc:Choice xmlns:v="urn:schemas-microsoft-com:vml" Requires="v">
                <p:oleObj name="Denklem" r:id="rId2" imgW="1815840" imgH="241200" progId="Equation.3">
                  <p:embed/>
                </p:oleObj>
              </mc:Choice>
              <mc:Fallback>
                <p:oleObj name="Denklem" r:id="rId2" imgW="1815840" imgH="241200" progId="Equation.3">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56992"/>
                        <a:ext cx="35845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Metin kutusu"/>
          <p:cNvSpPr txBox="1"/>
          <p:nvPr/>
        </p:nvSpPr>
        <p:spPr>
          <a:xfrm>
            <a:off x="522744" y="5007277"/>
            <a:ext cx="5776005" cy="1877437"/>
          </a:xfrm>
          <a:prstGeom prst="rect">
            <a:avLst/>
          </a:prstGeom>
          <a:noFill/>
        </p:spPr>
        <p:txBody>
          <a:bodyPr wrap="none" rtlCol="0">
            <a:spAutoFit/>
          </a:bodyPr>
          <a:lstStyle/>
          <a:p>
            <a:r>
              <a:rPr lang="tr-TR" dirty="0"/>
              <a:t>P-A hattı 90 mm PVC</a:t>
            </a:r>
            <a:br>
              <a:rPr lang="tr-TR" dirty="0"/>
            </a:br>
            <a:r>
              <a:rPr lang="tr-TR" dirty="0"/>
              <a:t>A-B hattı 63 mm PVC</a:t>
            </a:r>
            <a:br>
              <a:rPr lang="tr-TR" dirty="0"/>
            </a:br>
            <a:r>
              <a:rPr lang="tr-TR" dirty="0"/>
              <a:t>A-C hattı 155 m 75 mm PVC,</a:t>
            </a:r>
            <a:br>
              <a:rPr lang="tr-TR" dirty="0"/>
            </a:br>
            <a:r>
              <a:rPr lang="tr-TR" dirty="0"/>
              <a:t>	 40 m 90 mm  PVC borularından oluşacaktır.</a:t>
            </a:r>
            <a:br>
              <a:rPr lang="tr-TR" dirty="0"/>
            </a:br>
            <a:r>
              <a:rPr lang="tr-TR" dirty="0">
                <a:ea typeface="Times New Roman" pitchFamily="18" charset="0"/>
                <a:cs typeface="Arial" pitchFamily="34" charset="0"/>
              </a:rPr>
              <a:t> </a:t>
            </a:r>
            <a:r>
              <a:rPr lang="tr-TR" sz="2100" dirty="0">
                <a:ea typeface="Times New Roman" pitchFamily="18" charset="0"/>
                <a:cs typeface="Arial" pitchFamily="34" charset="0"/>
              </a:rPr>
              <a:t>X</a:t>
            </a:r>
            <a:r>
              <a:rPr lang="tr-TR" sz="2100" baseline="-25000" dirty="0">
                <a:ea typeface="Times New Roman" pitchFamily="18" charset="0"/>
                <a:cs typeface="Arial" pitchFamily="34" charset="0"/>
              </a:rPr>
              <a:t>7 </a:t>
            </a:r>
            <a:r>
              <a:rPr lang="tr-TR" sz="2400" dirty="0"/>
              <a:t>= </a:t>
            </a:r>
            <a:r>
              <a:rPr lang="tr-TR" sz="2000" dirty="0"/>
              <a:t>16.55 m </a:t>
            </a:r>
            <a:br>
              <a:rPr lang="tr-TR" sz="2000" dirty="0"/>
            </a:br>
            <a:r>
              <a:rPr lang="tr-TR" sz="2000" dirty="0"/>
              <a:t>Maliyet = 2292.51 TL </a:t>
            </a:r>
            <a:endParaRPr lang="tr-TR"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1193690"/>
            <a:ext cx="8892480"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rgbClr val="C00000"/>
                </a:solidFill>
                <a:effectLst/>
                <a:cs typeface="Arial" pitchFamily="34" charset="0"/>
              </a:rPr>
              <a:t>KAYNAK ARAŞTIRMASI</a:t>
            </a:r>
          </a:p>
          <a:p>
            <a:pPr marL="457200" marR="0" lvl="0" indent="-457200" algn="just" defTabSz="914400" rtl="0" eaLnBrk="0" fontAlgn="base" latinLnBrk="0" hangingPunct="0">
              <a:lnSpc>
                <a:spcPct val="100000"/>
              </a:lnSpc>
              <a:spcBef>
                <a:spcPct val="0"/>
              </a:spcBef>
              <a:spcAft>
                <a:spcPct val="0"/>
              </a:spcAft>
              <a:buClrTx/>
              <a:buSzTx/>
              <a:tabLst/>
            </a:pPr>
            <a:endParaRPr lang="tr-TR" sz="2000" b="1" dirty="0">
              <a:cs typeface="Arial" pitchFamily="34" charset="0"/>
            </a:endParaRPr>
          </a:p>
          <a:p>
            <a:r>
              <a:rPr lang="tr-TR" sz="2000" b="1" dirty="0">
                <a:solidFill>
                  <a:srgbClr val="C00000"/>
                </a:solidFill>
              </a:rPr>
              <a:t>3. TOPOGRAFYA ÖZELLİKLERİ</a:t>
            </a:r>
            <a:endParaRPr lang="tr-TR" sz="2000" dirty="0"/>
          </a:p>
          <a:p>
            <a:pPr algn="just"/>
            <a:r>
              <a:rPr lang="tr-TR" sz="2000" dirty="0"/>
              <a:t>	 </a:t>
            </a:r>
            <a:r>
              <a:rPr lang="tr-TR" sz="1700" dirty="0"/>
              <a:t>Ekli planlama haritasından izleneceği gibi, proje alanında ortalama eğim kuzey-güney doğrultusunda % 3.2, doğu-batı doğrultusunda ise arazi eğimsiz olarak değerlendirecek kadar düzdür. </a:t>
            </a:r>
          </a:p>
          <a:p>
            <a:r>
              <a:rPr lang="tr-TR" sz="2000" b="1" dirty="0">
                <a:solidFill>
                  <a:srgbClr val="C00000"/>
                </a:solidFill>
              </a:rPr>
              <a:t>4. BİTKİ ÖZELLİKLERİ</a:t>
            </a:r>
            <a:endParaRPr lang="tr-TR" sz="2000" dirty="0"/>
          </a:p>
          <a:p>
            <a:pPr algn="just"/>
            <a:r>
              <a:rPr lang="tr-TR" sz="2000" dirty="0"/>
              <a:t>	 </a:t>
            </a:r>
            <a:r>
              <a:rPr lang="tr-TR" sz="1700" dirty="0"/>
              <a:t>Proje alanındaki elma ağaçları yeni dikilmiştir. Ağaçların dikim aralıkları, sıra arası 5 m, sıra üzerinde ağaç arası 4 m olmak üzere 5 x 4 </a:t>
            </a:r>
            <a:r>
              <a:rPr lang="tr-TR" sz="1700" dirty="0" err="1"/>
              <a:t>m’dir</a:t>
            </a:r>
            <a:r>
              <a:rPr lang="tr-TR" sz="1700" dirty="0"/>
              <a:t>.</a:t>
            </a:r>
          </a:p>
          <a:p>
            <a:pPr algn="just"/>
            <a:r>
              <a:rPr lang="tr-TR" sz="1700" dirty="0"/>
              <a:t>	Ağaç sıraları, doğu-batı yönündedir.</a:t>
            </a:r>
            <a:r>
              <a:rPr lang="tr-TR" sz="2000" dirty="0"/>
              <a:t>	</a:t>
            </a:r>
          </a:p>
          <a:p>
            <a:r>
              <a:rPr lang="tr-TR" sz="2000" b="1" dirty="0">
                <a:solidFill>
                  <a:srgbClr val="C00000"/>
                </a:solidFill>
              </a:rPr>
              <a:t>5. SU KAYNAĞI ÖZELLİKLERİ</a:t>
            </a:r>
            <a:endParaRPr lang="tr-TR" sz="2000" dirty="0">
              <a:solidFill>
                <a:srgbClr val="C00000"/>
              </a:solidFill>
            </a:endParaRPr>
          </a:p>
          <a:p>
            <a:pPr algn="just"/>
            <a:r>
              <a:rPr lang="tr-TR" sz="2000" dirty="0"/>
              <a:t>	 </a:t>
            </a:r>
            <a:r>
              <a:rPr lang="tr-TR" dirty="0"/>
              <a:t>Proje alanına 800 m kadar uzakta, çiftçinin kendi arazisi içerisinde bir pınar bulunmaktadır. Çiftçi kendi olanaklarıyla gömülü bir boru hattı döşeyerek pınarın suyunu proje alanına kadar getirmiş durumdadır. Pınar ile proje alanı arasındaki yükseklik farkı gerekli sistem basıncını sağlamak için yeterli değildir. Suyun ölçülen debisi 2 L/</a:t>
            </a:r>
            <a:r>
              <a:rPr lang="tr-TR" dirty="0" err="1"/>
              <a:t>s’dir</a:t>
            </a:r>
            <a:r>
              <a:rPr lang="tr-TR" dirty="0"/>
              <a:t>. Çiftçi bu suyu fidanların altına açtığı çanaklara vererek fidanların tutmasını sağlamaya çalışmaktadır. Çiftçi, bahçenin başına bir su deposu yapılmasını ve bahçeye damla sulama sisteminin kurulmasını istemektedir.</a:t>
            </a:r>
            <a:r>
              <a:rPr lang="tr-TR" sz="2000" dirty="0"/>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43F25C0-F29C-56B1-1588-38438E57F3CF}"/>
              </a:ext>
            </a:extLst>
          </p:cNvPr>
          <p:cNvSpPr>
            <a:spLocks noGrp="1"/>
          </p:cNvSpPr>
          <p:nvPr>
            <p:ph type="title"/>
          </p:nvPr>
        </p:nvSpPr>
        <p:spPr>
          <a:xfrm>
            <a:off x="457200" y="274638"/>
            <a:ext cx="8229600" cy="1143000"/>
          </a:xfrm>
        </p:spPr>
        <p:txBody>
          <a:bodyPr/>
          <a:lstStyle/>
          <a:p>
            <a:endParaRPr lang="en-US" dirty="0"/>
          </a:p>
        </p:txBody>
      </p:sp>
      <p:pic>
        <p:nvPicPr>
          <p:cNvPr id="9" name="Resim 8">
            <a:extLst>
              <a:ext uri="{FF2B5EF4-FFF2-40B4-BE49-F238E27FC236}">
                <a16:creationId xmlns:a16="http://schemas.microsoft.com/office/drawing/2014/main" id="{6BED2047-2362-A606-1DF4-DC755B680130}"/>
              </a:ext>
            </a:extLst>
          </p:cNvPr>
          <p:cNvPicPr>
            <a:picLocks noChangeAspect="1"/>
          </p:cNvPicPr>
          <p:nvPr/>
        </p:nvPicPr>
        <p:blipFill>
          <a:blip r:embed="rId2"/>
          <a:stretch>
            <a:fillRect/>
          </a:stretch>
        </p:blipFill>
        <p:spPr>
          <a:xfrm>
            <a:off x="0" y="2420888"/>
            <a:ext cx="5424154" cy="1872208"/>
          </a:xfrm>
          <a:prstGeom prst="rect">
            <a:avLst/>
          </a:prstGeom>
        </p:spPr>
      </p:pic>
      <p:pic>
        <p:nvPicPr>
          <p:cNvPr id="11" name="Resim 10">
            <a:extLst>
              <a:ext uri="{FF2B5EF4-FFF2-40B4-BE49-F238E27FC236}">
                <a16:creationId xmlns:a16="http://schemas.microsoft.com/office/drawing/2014/main" id="{D2DE08F4-0144-1915-12C8-DA31A33614C1}"/>
              </a:ext>
            </a:extLst>
          </p:cNvPr>
          <p:cNvPicPr>
            <a:picLocks noChangeAspect="1"/>
          </p:cNvPicPr>
          <p:nvPr/>
        </p:nvPicPr>
        <p:blipFill>
          <a:blip r:embed="rId3"/>
          <a:stretch>
            <a:fillRect/>
          </a:stretch>
        </p:blipFill>
        <p:spPr>
          <a:xfrm>
            <a:off x="5424154" y="2407580"/>
            <a:ext cx="3487795" cy="1873511"/>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metin, ekran görüntüsü, sayı, numara, ekran, görüntüleme içeren bir resim&#10;&#10;Açıklama otomatik olarak oluşturuldu">
            <a:extLst>
              <a:ext uri="{FF2B5EF4-FFF2-40B4-BE49-F238E27FC236}">
                <a16:creationId xmlns:a16="http://schemas.microsoft.com/office/drawing/2014/main" id="{0751FFD0-62FF-22E2-B1DE-35311D0C077D}"/>
              </a:ext>
            </a:extLst>
          </p:cNvPr>
          <p:cNvPicPr>
            <a:picLocks noChangeAspect="1"/>
          </p:cNvPicPr>
          <p:nvPr/>
        </p:nvPicPr>
        <p:blipFill>
          <a:blip r:embed="rId2"/>
          <a:srcRect t="261" b="1379"/>
          <a:stretch/>
        </p:blipFill>
        <p:spPr>
          <a:xfrm>
            <a:off x="20" y="10"/>
            <a:ext cx="9143980" cy="685799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Tablo">
            <a:extLst>
              <a:ext uri="{FF2B5EF4-FFF2-40B4-BE49-F238E27FC236}">
                <a16:creationId xmlns:a16="http://schemas.microsoft.com/office/drawing/2014/main" id="{C4FE0D6D-69A4-712D-A646-2C3EEF66B0C2}"/>
              </a:ext>
            </a:extLst>
          </p:cNvPr>
          <p:cNvGraphicFramePr>
            <a:graphicFrameLocks noGrp="1"/>
          </p:cNvGraphicFramePr>
          <p:nvPr>
            <p:extLst>
              <p:ext uri="{D42A27DB-BD31-4B8C-83A1-F6EECF244321}">
                <p14:modId xmlns:p14="http://schemas.microsoft.com/office/powerpoint/2010/main" val="4080327937"/>
              </p:ext>
            </p:extLst>
          </p:nvPr>
        </p:nvGraphicFramePr>
        <p:xfrm>
          <a:off x="107504" y="1730934"/>
          <a:ext cx="8928992" cy="5127066"/>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24136">
                  <a:extLst>
                    <a:ext uri="{9D8B030D-6E8A-4147-A177-3AD203B41FA5}">
                      <a16:colId xmlns:a16="http://schemas.microsoft.com/office/drawing/2014/main" val="20006"/>
                    </a:ext>
                  </a:extLst>
                </a:gridCol>
                <a:gridCol w="1080120">
                  <a:extLst>
                    <a:ext uri="{9D8B030D-6E8A-4147-A177-3AD203B41FA5}">
                      <a16:colId xmlns:a16="http://schemas.microsoft.com/office/drawing/2014/main" val="2975295875"/>
                    </a:ext>
                  </a:extLst>
                </a:gridCol>
                <a:gridCol w="1080120">
                  <a:extLst>
                    <a:ext uri="{9D8B030D-6E8A-4147-A177-3AD203B41FA5}">
                      <a16:colId xmlns:a16="http://schemas.microsoft.com/office/drawing/2014/main" val="1565305844"/>
                    </a:ext>
                  </a:extLst>
                </a:gridCol>
              </a:tblGrid>
              <a:tr h="734513">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t>Boru bölümleri</a:t>
                      </a:r>
                    </a:p>
                  </a:txBody>
                  <a:tcPr/>
                </a:tc>
                <a:tc rowSpan="2">
                  <a:txBody>
                    <a:bodyPr/>
                    <a:lstStyle/>
                    <a:p>
                      <a:pPr algn="ctr"/>
                      <a:r>
                        <a:rPr lang="tr-TR" sz="1400" dirty="0"/>
                        <a:t>Uzunluk</a:t>
                      </a:r>
                    </a:p>
                    <a:p>
                      <a:pPr algn="ctr"/>
                      <a:r>
                        <a:rPr lang="tr-TR" sz="1400" dirty="0"/>
                        <a:t>(m)</a:t>
                      </a:r>
                    </a:p>
                  </a:txBody>
                  <a:tcPr/>
                </a:tc>
                <a:tc rowSpan="2">
                  <a:txBody>
                    <a:bodyPr/>
                    <a:lstStyle/>
                    <a:p>
                      <a:pPr algn="ctr"/>
                      <a:r>
                        <a:rPr lang="tr-TR" sz="1400" dirty="0"/>
                        <a:t>Debi</a:t>
                      </a:r>
                    </a:p>
                    <a:p>
                      <a:pPr algn="ctr"/>
                      <a:r>
                        <a:rPr lang="tr-TR" sz="1400" baseline="0" dirty="0"/>
                        <a:t> (L/h)</a:t>
                      </a:r>
                      <a:endParaRPr lang="tr-TR" sz="1400" dirty="0"/>
                    </a:p>
                  </a:txBody>
                  <a:tcPr/>
                </a:tc>
                <a:tc rowSpan="2">
                  <a:txBody>
                    <a:bodyPr/>
                    <a:lstStyle/>
                    <a:p>
                      <a:pPr algn="ctr"/>
                      <a:r>
                        <a:rPr lang="tr-TR" sz="1400" dirty="0"/>
                        <a:t>Seçenek boru çapı</a:t>
                      </a:r>
                      <a:r>
                        <a:rPr lang="tr-TR" sz="1400" baseline="0" dirty="0"/>
                        <a:t> (m)</a:t>
                      </a:r>
                      <a:endParaRPr lang="tr-TR" sz="1400" dirty="0"/>
                    </a:p>
                  </a:txBody>
                  <a:tcPr/>
                </a:tc>
                <a:tc rowSpan="2">
                  <a:txBody>
                    <a:bodyPr/>
                    <a:lstStyle/>
                    <a:p>
                      <a:pPr algn="ctr"/>
                      <a:r>
                        <a:rPr lang="tr-TR" sz="1400" dirty="0"/>
                        <a:t>Birim</a:t>
                      </a:r>
                      <a:r>
                        <a:rPr lang="tr-TR" sz="1400" baseline="0" dirty="0"/>
                        <a:t> uzunluk</a:t>
                      </a:r>
                      <a:r>
                        <a:rPr lang="tr-TR" sz="1400" dirty="0"/>
                        <a:t> maliyeti </a:t>
                      </a:r>
                    </a:p>
                    <a:p>
                      <a:pPr algn="ctr"/>
                      <a:r>
                        <a:rPr lang="tr-TR" sz="1400" dirty="0"/>
                        <a:t>(TL/m-yıl)</a:t>
                      </a:r>
                    </a:p>
                  </a:txBody>
                  <a:tcPr/>
                </a:tc>
                <a:tc rowSpan="2">
                  <a:txBody>
                    <a:bodyPr/>
                    <a:lstStyle/>
                    <a:p>
                      <a:pPr algn="ctr"/>
                      <a:r>
                        <a:rPr lang="tr-TR" sz="1400"/>
                        <a:t>Yük kayıpları</a:t>
                      </a:r>
                      <a:br>
                        <a:rPr lang="tr-TR" sz="1400"/>
                      </a:br>
                      <a:r>
                        <a:rPr lang="tr-TR" sz="1400"/>
                        <a:t>(</a:t>
                      </a:r>
                      <a:r>
                        <a:rPr lang="tr-TR" sz="1400" dirty="0"/>
                        <a:t>m/m)</a:t>
                      </a:r>
                    </a:p>
                  </a:txBody>
                  <a:tcPr/>
                </a:tc>
                <a:tc rowSpan="2">
                  <a:txBody>
                    <a:bodyPr/>
                    <a:lstStyle/>
                    <a:p>
                      <a:pPr algn="ctr"/>
                      <a:r>
                        <a:rPr lang="tr-TR" sz="1400" dirty="0"/>
                        <a:t>Seçenek boru çapı uzunlukları,</a:t>
                      </a:r>
                      <a:r>
                        <a:rPr lang="tr-TR" sz="1400" baseline="0" dirty="0"/>
                        <a:t> (m)</a:t>
                      </a:r>
                      <a:endParaRPr lang="tr-TR" sz="1400" dirty="0"/>
                    </a:p>
                  </a:txBody>
                  <a:tcPr/>
                </a:tc>
                <a:tc gridSpan="2">
                  <a:txBody>
                    <a:bodyPr/>
                    <a:lstStyle/>
                    <a:p>
                      <a:pPr algn="ctr"/>
                      <a:r>
                        <a:rPr lang="tr-TR" sz="1400" dirty="0"/>
                        <a:t>Boru Dış Çapı</a:t>
                      </a:r>
                    </a:p>
                  </a:txBody>
                  <a:tcPr/>
                </a:tc>
                <a:tc hMerge="1">
                  <a:txBody>
                    <a:bodyPr/>
                    <a:lstStyle/>
                    <a:p>
                      <a:endParaRPr lang="tr-TR"/>
                    </a:p>
                  </a:txBody>
                  <a:tcPr/>
                </a:tc>
                <a:extLst>
                  <a:ext uri="{0D108BD9-81ED-4DB2-BD59-A6C34878D82A}">
                    <a16:rowId xmlns:a16="http://schemas.microsoft.com/office/drawing/2014/main" val="10000"/>
                  </a:ext>
                </a:extLst>
              </a:tr>
              <a:tr h="121474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sz="1300" dirty="0"/>
                        <a:t>Hesaplanan</a:t>
                      </a:r>
                    </a:p>
                  </a:txBody>
                  <a:tcPr/>
                </a:tc>
                <a:tc>
                  <a:txBody>
                    <a:bodyPr/>
                    <a:lstStyle/>
                    <a:p>
                      <a:pPr algn="ctr"/>
                      <a:r>
                        <a:rPr lang="tr-TR" sz="1300" dirty="0"/>
                        <a:t>Düzeltilmiş</a:t>
                      </a:r>
                    </a:p>
                  </a:txBody>
                  <a:tcPr/>
                </a:tc>
                <a:extLst>
                  <a:ext uri="{0D108BD9-81ED-4DB2-BD59-A6C34878D82A}">
                    <a16:rowId xmlns:a16="http://schemas.microsoft.com/office/drawing/2014/main" val="2466250347"/>
                  </a:ext>
                </a:extLst>
              </a:tr>
              <a:tr h="934422">
                <a:tc>
                  <a:txBody>
                    <a:bodyPr/>
                    <a:lstStyle/>
                    <a:p>
                      <a:pPr algn="ctr"/>
                      <a:r>
                        <a:rPr lang="tr-TR" sz="1400" dirty="0"/>
                        <a:t>P-A</a:t>
                      </a:r>
                    </a:p>
                    <a:p>
                      <a:pPr algn="ctr"/>
                      <a:endParaRPr lang="tr-TR" sz="1400" dirty="0"/>
                    </a:p>
                  </a:txBody>
                  <a:tcPr/>
                </a:tc>
                <a:tc>
                  <a:txBody>
                    <a:bodyPr/>
                    <a:lstStyle/>
                    <a:p>
                      <a:pPr algn="ctr"/>
                      <a:r>
                        <a:rPr lang="tr-TR" sz="1400" dirty="0"/>
                        <a:t>10</a:t>
                      </a:r>
                    </a:p>
                  </a:txBody>
                  <a:tcPr/>
                </a:tc>
                <a:tc>
                  <a:txBody>
                    <a:bodyPr/>
                    <a:lstStyle/>
                    <a:p>
                      <a:pPr algn="ctr"/>
                      <a:r>
                        <a:rPr lang="tr-TR" sz="1400" dirty="0"/>
                        <a:t>3.1</a:t>
                      </a:r>
                    </a:p>
                  </a:txBody>
                  <a:tcPr/>
                </a:tc>
                <a:tc>
                  <a:txBody>
                    <a:bodyPr/>
                    <a:lstStyle/>
                    <a:p>
                      <a:pPr algn="ctr"/>
                      <a:r>
                        <a:rPr lang="tr-TR" sz="1400" dirty="0"/>
                        <a:t>63</a:t>
                      </a:r>
                    </a:p>
                    <a:p>
                      <a:pPr algn="ctr"/>
                      <a:r>
                        <a:rPr lang="tr-TR" sz="1400" dirty="0"/>
                        <a:t>75</a:t>
                      </a:r>
                    </a:p>
                    <a:p>
                      <a:pPr algn="ctr"/>
                      <a:r>
                        <a:rPr lang="tr-TR" sz="1400" dirty="0"/>
                        <a:t>90</a:t>
                      </a:r>
                    </a:p>
                  </a:txBody>
                  <a:tcPr/>
                </a:tc>
                <a:tc>
                  <a:txBody>
                    <a:bodyPr/>
                    <a:lstStyle/>
                    <a:p>
                      <a:pPr algn="ctr"/>
                      <a:r>
                        <a:rPr lang="tr-TR" sz="1400" dirty="0"/>
                        <a:t>0.31</a:t>
                      </a:r>
                    </a:p>
                    <a:p>
                      <a:pPr algn="ctr"/>
                      <a:r>
                        <a:rPr lang="tr-TR" sz="1400" dirty="0"/>
                        <a:t>0.44</a:t>
                      </a:r>
                    </a:p>
                    <a:p>
                      <a:pPr algn="ctr"/>
                      <a:r>
                        <a:rPr lang="tr-TR" sz="1400" dirty="0"/>
                        <a:t>0,55</a:t>
                      </a:r>
                    </a:p>
                  </a:txBody>
                  <a:tcPr/>
                </a:tc>
                <a:tc>
                  <a:txBody>
                    <a:bodyPr/>
                    <a:lstStyle/>
                    <a:p>
                      <a:pPr algn="ctr"/>
                      <a:r>
                        <a:rPr lang="tr-TR" sz="1400" dirty="0"/>
                        <a:t>0.023</a:t>
                      </a:r>
                    </a:p>
                    <a:p>
                      <a:pPr algn="ctr"/>
                      <a:r>
                        <a:rPr lang="tr-TR" sz="1400" dirty="0"/>
                        <a:t>0.010</a:t>
                      </a:r>
                    </a:p>
                    <a:p>
                      <a:pPr algn="ctr"/>
                      <a:r>
                        <a:rPr lang="tr-TR" sz="1400" dirty="0"/>
                        <a:t>0.005</a:t>
                      </a:r>
                    </a:p>
                  </a:txBody>
                  <a:tcPr/>
                </a:tc>
                <a:tc>
                  <a:txBody>
                    <a:bodyPr/>
                    <a:lstStyle/>
                    <a:p>
                      <a:pPr algn="ctr"/>
                      <a:r>
                        <a:rPr lang="tr-TR" sz="1400" dirty="0"/>
                        <a:t>x</a:t>
                      </a:r>
                      <a:r>
                        <a:rPr lang="tr-TR" sz="1400" baseline="-25000" dirty="0"/>
                        <a:t>1</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t>X</a:t>
                      </a:r>
                      <a:r>
                        <a:rPr lang="tr-TR" sz="1400" baseline="-25000" dirty="0"/>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dirty="0"/>
                        <a:t>X</a:t>
                      </a:r>
                      <a:r>
                        <a:rPr lang="tr-TR" sz="1400" baseline="-250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aseline="-25000" dirty="0"/>
                        <a:t>90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aseline="-25000" dirty="0"/>
                        <a:t>90</a:t>
                      </a:r>
                    </a:p>
                  </a:txBody>
                  <a:tcPr/>
                </a:tc>
                <a:extLst>
                  <a:ext uri="{0D108BD9-81ED-4DB2-BD59-A6C34878D82A}">
                    <a16:rowId xmlns:a16="http://schemas.microsoft.com/office/drawing/2014/main" val="10001"/>
                  </a:ext>
                </a:extLst>
              </a:tr>
              <a:tr h="932742">
                <a:tc>
                  <a:txBody>
                    <a:bodyPr/>
                    <a:lstStyle/>
                    <a:p>
                      <a:pPr algn="ctr"/>
                      <a:r>
                        <a:rPr lang="tr-TR" sz="1400" dirty="0"/>
                        <a:t>A-B</a:t>
                      </a:r>
                    </a:p>
                  </a:txBody>
                  <a:tcPr/>
                </a:tc>
                <a:tc>
                  <a:txBody>
                    <a:bodyPr/>
                    <a:lstStyle/>
                    <a:p>
                      <a:pPr algn="ctr"/>
                      <a:r>
                        <a:rPr lang="tr-TR" sz="1400" dirty="0"/>
                        <a:t>65</a:t>
                      </a:r>
                    </a:p>
                  </a:txBody>
                  <a:tcPr/>
                </a:tc>
                <a:tc>
                  <a:txBody>
                    <a:bodyPr/>
                    <a:lstStyle/>
                    <a:p>
                      <a:pPr algn="ctr"/>
                      <a:r>
                        <a:rPr lang="tr-TR" sz="1400" dirty="0"/>
                        <a:t>3.1</a:t>
                      </a:r>
                    </a:p>
                  </a:txBody>
                  <a:tcPr/>
                </a:tc>
                <a:tc>
                  <a:txBody>
                    <a:bodyPr/>
                    <a:lstStyle/>
                    <a:p>
                      <a:pPr algn="ctr"/>
                      <a:r>
                        <a:rPr lang="tr-TR" sz="1400" dirty="0"/>
                        <a:t>63</a:t>
                      </a:r>
                    </a:p>
                    <a:p>
                      <a:pPr algn="ctr"/>
                      <a:r>
                        <a:rPr lang="tr-TR" sz="1400" dirty="0"/>
                        <a:t>75</a:t>
                      </a:r>
                    </a:p>
                    <a:p>
                      <a:pPr algn="ctr"/>
                      <a:r>
                        <a:rPr lang="tr-TR" sz="1400" dirty="0"/>
                        <a:t>90</a:t>
                      </a:r>
                    </a:p>
                  </a:txBody>
                  <a:tcPr/>
                </a:tc>
                <a:tc>
                  <a:txBody>
                    <a:bodyPr/>
                    <a:lstStyle/>
                    <a:p>
                      <a:pPr algn="ctr"/>
                      <a:r>
                        <a:rPr lang="tr-TR" sz="1400" dirty="0"/>
                        <a:t>0.31</a:t>
                      </a:r>
                    </a:p>
                    <a:p>
                      <a:pPr algn="ctr"/>
                      <a:r>
                        <a:rPr lang="tr-TR" sz="1400" dirty="0"/>
                        <a:t>0.44</a:t>
                      </a:r>
                    </a:p>
                    <a:p>
                      <a:pPr algn="ctr"/>
                      <a:r>
                        <a:rPr lang="tr-TR" sz="1400" dirty="0"/>
                        <a:t>0.55</a:t>
                      </a:r>
                    </a:p>
                  </a:txBody>
                  <a:tcPr/>
                </a:tc>
                <a:tc>
                  <a:txBody>
                    <a:bodyPr/>
                    <a:lstStyle/>
                    <a:p>
                      <a:pPr algn="ctr"/>
                      <a:r>
                        <a:rPr lang="tr-TR" sz="1400" dirty="0"/>
                        <a:t>0.023</a:t>
                      </a:r>
                    </a:p>
                    <a:p>
                      <a:pPr algn="ctr"/>
                      <a:r>
                        <a:rPr lang="tr-TR" sz="1400" dirty="0"/>
                        <a:t>0.010</a:t>
                      </a:r>
                    </a:p>
                    <a:p>
                      <a:pPr algn="ctr"/>
                      <a:r>
                        <a:rPr lang="tr-TR" sz="1400" dirty="0"/>
                        <a:t>0.005</a:t>
                      </a:r>
                    </a:p>
                  </a:txBody>
                  <a:tcPr/>
                </a:tc>
                <a:tc>
                  <a:txBody>
                    <a:bodyPr/>
                    <a:lstStyle/>
                    <a:p>
                      <a:pPr algn="ctr"/>
                      <a:r>
                        <a:rPr lang="tr-TR" sz="1400" dirty="0"/>
                        <a:t>x</a:t>
                      </a:r>
                      <a:r>
                        <a:rPr lang="tr-TR" sz="1400" baseline="-25000" dirty="0"/>
                        <a:t>4</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t>X</a:t>
                      </a:r>
                      <a:r>
                        <a:rPr lang="tr-TR" sz="1400" baseline="-25000" dirty="0"/>
                        <a:t>5</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dirty="0"/>
                        <a:t>X</a:t>
                      </a:r>
                      <a:r>
                        <a:rPr lang="tr-TR" sz="1400" baseline="-25000" dirty="0"/>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aseline="-25000" dirty="0"/>
                        <a:t>63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aseline="-25000" dirty="0"/>
                        <a:t>63</a:t>
                      </a:r>
                    </a:p>
                  </a:txBody>
                  <a:tcPr/>
                </a:tc>
                <a:extLst>
                  <a:ext uri="{0D108BD9-81ED-4DB2-BD59-A6C34878D82A}">
                    <a16:rowId xmlns:a16="http://schemas.microsoft.com/office/drawing/2014/main" val="10002"/>
                  </a:ext>
                </a:extLst>
              </a:tr>
              <a:tr h="947742">
                <a:tc>
                  <a:txBody>
                    <a:bodyPr/>
                    <a:lstStyle/>
                    <a:p>
                      <a:pPr algn="ctr"/>
                      <a:r>
                        <a:rPr lang="tr-TR" sz="1400" dirty="0"/>
                        <a:t>A-C</a:t>
                      </a:r>
                    </a:p>
                  </a:txBody>
                  <a:tcPr/>
                </a:tc>
                <a:tc>
                  <a:txBody>
                    <a:bodyPr/>
                    <a:lstStyle/>
                    <a:p>
                      <a:pPr algn="ctr"/>
                      <a:r>
                        <a:rPr lang="tr-TR" sz="1400" dirty="0"/>
                        <a:t>195</a:t>
                      </a:r>
                    </a:p>
                  </a:txBody>
                  <a:tcPr/>
                </a:tc>
                <a:tc>
                  <a:txBody>
                    <a:bodyPr/>
                    <a:lstStyle/>
                    <a:p>
                      <a:pPr algn="ctr"/>
                      <a:r>
                        <a:rPr lang="tr-TR" sz="1400" dirty="0"/>
                        <a:t>3.1</a:t>
                      </a:r>
                    </a:p>
                  </a:txBody>
                  <a:tcPr/>
                </a:tc>
                <a:tc>
                  <a:txBody>
                    <a:bodyPr/>
                    <a:lstStyle/>
                    <a:p>
                      <a:pPr algn="ctr"/>
                      <a:r>
                        <a:rPr lang="tr-TR" sz="1400" dirty="0"/>
                        <a:t>63</a:t>
                      </a:r>
                    </a:p>
                    <a:p>
                      <a:pPr algn="ctr"/>
                      <a:r>
                        <a:rPr lang="tr-TR" sz="1400" dirty="0"/>
                        <a:t>75</a:t>
                      </a:r>
                    </a:p>
                    <a:p>
                      <a:pPr algn="ctr"/>
                      <a:r>
                        <a:rPr lang="tr-TR" sz="1400" dirty="0"/>
                        <a:t>90</a:t>
                      </a:r>
                    </a:p>
                  </a:txBody>
                  <a:tcPr/>
                </a:tc>
                <a:tc>
                  <a:txBody>
                    <a:bodyPr/>
                    <a:lstStyle/>
                    <a:p>
                      <a:pPr algn="ctr"/>
                      <a:r>
                        <a:rPr lang="tr-TR" sz="1400" dirty="0"/>
                        <a:t>0.31</a:t>
                      </a:r>
                    </a:p>
                    <a:p>
                      <a:pPr algn="ctr"/>
                      <a:r>
                        <a:rPr lang="tr-TR" sz="1400" dirty="0"/>
                        <a:t>0.44</a:t>
                      </a:r>
                    </a:p>
                    <a:p>
                      <a:pPr algn="ctr"/>
                      <a:r>
                        <a:rPr lang="tr-TR" sz="1400" dirty="0"/>
                        <a:t>0.55</a:t>
                      </a:r>
                    </a:p>
                  </a:txBody>
                  <a:tcPr/>
                </a:tc>
                <a:tc>
                  <a:txBody>
                    <a:bodyPr/>
                    <a:lstStyle/>
                    <a:p>
                      <a:pPr algn="ctr"/>
                      <a:r>
                        <a:rPr lang="tr-TR" sz="1400" dirty="0"/>
                        <a:t>0.023</a:t>
                      </a:r>
                    </a:p>
                    <a:p>
                      <a:pPr algn="ctr"/>
                      <a:r>
                        <a:rPr lang="tr-TR" sz="1400" dirty="0"/>
                        <a:t>0.010</a:t>
                      </a:r>
                    </a:p>
                    <a:p>
                      <a:pPr algn="ctr"/>
                      <a:r>
                        <a:rPr lang="tr-TR" sz="1400" dirty="0"/>
                        <a:t>0.005</a:t>
                      </a:r>
                    </a:p>
                  </a:txBody>
                  <a:tcPr/>
                </a:tc>
                <a:tc>
                  <a:txBody>
                    <a:bodyPr/>
                    <a:lstStyle/>
                    <a:p>
                      <a:pPr algn="ctr"/>
                      <a:r>
                        <a:rPr lang="tr-TR" sz="1400" dirty="0"/>
                        <a:t>x</a:t>
                      </a:r>
                      <a:r>
                        <a:rPr lang="tr-TR" sz="1400" baseline="-25000" dirty="0"/>
                        <a:t>7</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t>X</a:t>
                      </a:r>
                      <a:r>
                        <a:rPr lang="tr-TR" sz="1400" baseline="-25000" dirty="0"/>
                        <a:t>8</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dirty="0"/>
                        <a:t>X</a:t>
                      </a:r>
                      <a:r>
                        <a:rPr lang="tr-TR" sz="1400" baseline="-25000" dirty="0"/>
                        <a:t>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a:t>75 mm (155 m)</a:t>
                      </a:r>
                      <a:br>
                        <a:rPr lang="tr-TR" sz="1600" dirty="0"/>
                      </a:br>
                      <a:br>
                        <a:rPr lang="tr-TR" sz="1600" dirty="0"/>
                      </a:br>
                      <a:r>
                        <a:rPr lang="tr-TR" sz="1600" dirty="0"/>
                        <a:t> 90 mm </a:t>
                      </a:r>
                      <a:br>
                        <a:rPr lang="tr-TR" sz="1600" dirty="0"/>
                      </a:br>
                      <a:r>
                        <a:rPr lang="tr-TR" sz="1600" dirty="0"/>
                        <a:t>(40 m)</a:t>
                      </a:r>
                      <a:endParaRPr lang="tr-TR" sz="16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aseline="-25000" dirty="0"/>
                        <a:t>90 mm (40 m)</a:t>
                      </a:r>
                      <a:br>
                        <a:rPr lang="tr-TR" sz="2400" baseline="-25000" dirty="0"/>
                      </a:br>
                      <a:endParaRPr lang="tr-TR" sz="2400" baseline="-25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aseline="-25000" dirty="0"/>
                        <a:t>75 mm (155 m)</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93941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7056" y="404664"/>
            <a:ext cx="8496944" cy="6186309"/>
          </a:xfrm>
          <a:prstGeom prst="rect">
            <a:avLst/>
          </a:prstGeom>
        </p:spPr>
        <p:txBody>
          <a:bodyPr wrap="square">
            <a:spAutoFit/>
          </a:bodyPr>
          <a:lstStyle/>
          <a:p>
            <a:r>
              <a:rPr lang="tr-TR" b="1" dirty="0">
                <a:solidFill>
                  <a:srgbClr val="C00000"/>
                </a:solidFill>
                <a:ea typeface="Times New Roman" pitchFamily="18" charset="0"/>
                <a:cs typeface="Arial" pitchFamily="34" charset="0"/>
              </a:rPr>
              <a:t>9. AŞAMA : Kontrol Birimi Seçimi </a:t>
            </a:r>
          </a:p>
          <a:p>
            <a:pPr marL="531813" indent="-531813"/>
            <a:endParaRPr lang="tr-TR" b="1" dirty="0">
              <a:cs typeface="Arial" pitchFamily="34" charset="0"/>
            </a:endParaRPr>
          </a:p>
          <a:p>
            <a:pPr marL="531813" indent="-531813"/>
            <a:r>
              <a:rPr lang="tr-TR" b="1" dirty="0">
                <a:cs typeface="Arial" pitchFamily="34" charset="0"/>
              </a:rPr>
              <a:t>a) Kontrol birimi unsurları </a:t>
            </a:r>
          </a:p>
          <a:p>
            <a:pPr marL="531813" indent="-531813"/>
            <a:endParaRPr lang="tr-TR" dirty="0">
              <a:cs typeface="Arial" pitchFamily="34" charset="0"/>
            </a:endParaRPr>
          </a:p>
          <a:p>
            <a:pPr indent="177800"/>
            <a:r>
              <a:rPr lang="tr-TR" dirty="0">
                <a:cs typeface="Arial" pitchFamily="34" charset="0"/>
              </a:rPr>
              <a:t>Su depodan kuyudan alındığı için su içerisinde kum olmayacağında </a:t>
            </a:r>
            <a:r>
              <a:rPr lang="tr-TR" dirty="0" err="1">
                <a:cs typeface="Arial" pitchFamily="34" charset="0"/>
              </a:rPr>
              <a:t>hidrosiklona</a:t>
            </a:r>
            <a:r>
              <a:rPr lang="tr-TR" dirty="0">
                <a:cs typeface="Arial" pitchFamily="34" charset="0"/>
              </a:rPr>
              <a:t> ihtiyaç bulunmamaktadır. </a:t>
            </a:r>
          </a:p>
          <a:p>
            <a:pPr indent="177800"/>
            <a:endParaRPr lang="tr-TR" dirty="0">
              <a:cs typeface="Arial" pitchFamily="34" charset="0"/>
            </a:endParaRPr>
          </a:p>
          <a:p>
            <a:pPr indent="177800" algn="just"/>
            <a:r>
              <a:rPr lang="tr-TR" dirty="0">
                <a:cs typeface="Arial" pitchFamily="34" charset="0"/>
              </a:rPr>
              <a:t>Proje alanında eğim farklılığı olmadığından basınç regülatörüne ihtiyaç bulunmamaktadır. </a:t>
            </a:r>
          </a:p>
          <a:p>
            <a:pPr indent="177800"/>
            <a:endParaRPr lang="tr-TR" dirty="0">
              <a:cs typeface="Arial" pitchFamily="34" charset="0"/>
            </a:endParaRPr>
          </a:p>
          <a:p>
            <a:pPr indent="177800"/>
            <a:r>
              <a:rPr lang="tr-TR" dirty="0">
                <a:cs typeface="Arial" pitchFamily="34" charset="0"/>
              </a:rPr>
              <a:t>Kontrol birimi sırasıyla kum-çakıl filtre tankı ,gübre tankı ve elek filtreden  oluşacaktır. </a:t>
            </a:r>
          </a:p>
          <a:p>
            <a:pPr indent="177800"/>
            <a:endParaRPr lang="tr-TR" dirty="0">
              <a:cs typeface="Arial" pitchFamily="34" charset="0"/>
            </a:endParaRPr>
          </a:p>
          <a:p>
            <a:pPr indent="177800"/>
            <a:r>
              <a:rPr lang="tr-TR" b="1" dirty="0">
                <a:cs typeface="Arial" pitchFamily="34" charset="0"/>
              </a:rPr>
              <a:t>b) Gübre tankı hacmi </a:t>
            </a:r>
          </a:p>
          <a:p>
            <a:pPr indent="177800"/>
            <a:r>
              <a:rPr lang="tr-TR" b="1" dirty="0">
                <a:cs typeface="Arial" pitchFamily="34" charset="0"/>
              </a:rPr>
              <a:t>                          </a:t>
            </a:r>
            <a:r>
              <a:rPr lang="tr-TR" dirty="0">
                <a:cs typeface="Arial" pitchFamily="34" charset="0"/>
              </a:rPr>
              <a:t>V = Gübre tankı hacmi, L</a:t>
            </a:r>
          </a:p>
          <a:p>
            <a:pPr indent="177800"/>
            <a:r>
              <a:rPr lang="tr-TR" dirty="0">
                <a:cs typeface="Arial" pitchFamily="34" charset="0"/>
              </a:rPr>
              <a:t>		A = Alan, da</a:t>
            </a:r>
          </a:p>
          <a:p>
            <a:pPr indent="177800"/>
            <a:r>
              <a:rPr lang="tr-TR" dirty="0">
                <a:cs typeface="Arial" pitchFamily="34" charset="0"/>
              </a:rPr>
              <a:t>		F = Her sulamada verilecek gübre miktarı kg/da</a:t>
            </a:r>
          </a:p>
          <a:p>
            <a:pPr indent="177800"/>
            <a:r>
              <a:rPr lang="tr-TR" dirty="0">
                <a:cs typeface="Arial" pitchFamily="34" charset="0"/>
              </a:rPr>
              <a:t>		C = 0.5 kg/L</a:t>
            </a:r>
          </a:p>
          <a:p>
            <a:pPr indent="177800"/>
            <a:r>
              <a:rPr lang="tr-TR" dirty="0">
                <a:cs typeface="Arial" pitchFamily="34" charset="0"/>
              </a:rPr>
              <a:t>			</a:t>
            </a:r>
          </a:p>
          <a:p>
            <a:endParaRPr lang="tr-TR" dirty="0">
              <a:sym typeface="Symbol"/>
            </a:endParaRPr>
          </a:p>
          <a:p>
            <a:endParaRPr lang="tr-TR" dirty="0">
              <a:sym typeface="Symbol"/>
            </a:endParaRPr>
          </a:p>
          <a:p>
            <a:endParaRPr lang="tr-TR" dirty="0"/>
          </a:p>
        </p:txBody>
      </p:sp>
      <p:sp>
        <p:nvSpPr>
          <p:cNvPr id="3" name="2 Dikdörtgen"/>
          <p:cNvSpPr/>
          <p:nvPr/>
        </p:nvSpPr>
        <p:spPr>
          <a:xfrm>
            <a:off x="827584" y="476672"/>
            <a:ext cx="7992888"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2578" name="Object 2"/>
          <p:cNvGraphicFramePr>
            <a:graphicFrameLocks noChangeAspect="1"/>
          </p:cNvGraphicFramePr>
          <p:nvPr/>
        </p:nvGraphicFramePr>
        <p:xfrm>
          <a:off x="971600" y="4293096"/>
          <a:ext cx="1277938" cy="819150"/>
        </p:xfrm>
        <a:graphic>
          <a:graphicData uri="http://schemas.openxmlformats.org/presentationml/2006/ole">
            <mc:AlternateContent xmlns:mc="http://schemas.openxmlformats.org/markup-compatibility/2006">
              <mc:Choice xmlns:v="urn:schemas-microsoft-com:vml" Requires="v">
                <p:oleObj name="Denklem" r:id="rId2" imgW="647640" imgH="393480" progId="Equation.3">
                  <p:embed/>
                </p:oleObj>
              </mc:Choice>
              <mc:Fallback>
                <p:oleObj name="Denklem" r:id="rId2" imgW="647640" imgH="3934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293096"/>
                        <a:ext cx="1277938"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79" name="Object 3"/>
          <p:cNvGraphicFramePr>
            <a:graphicFrameLocks noChangeAspect="1"/>
          </p:cNvGraphicFramePr>
          <p:nvPr/>
        </p:nvGraphicFramePr>
        <p:xfrm>
          <a:off x="1834703" y="5516563"/>
          <a:ext cx="2881313" cy="819150"/>
        </p:xfrm>
        <a:graphic>
          <a:graphicData uri="http://schemas.openxmlformats.org/presentationml/2006/ole">
            <mc:AlternateContent xmlns:mc="http://schemas.openxmlformats.org/markup-compatibility/2006">
              <mc:Choice xmlns:v="urn:schemas-microsoft-com:vml" Requires="v">
                <p:oleObj name="Denklem" r:id="rId4" imgW="1460160" imgH="393480" progId="Equation.3">
                  <p:embed/>
                </p:oleObj>
              </mc:Choice>
              <mc:Fallback>
                <p:oleObj name="Denklem" r:id="rId4" imgW="146016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703" y="5516563"/>
                        <a:ext cx="2881313"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Dikdörtgen"/>
          <p:cNvSpPr/>
          <p:nvPr/>
        </p:nvSpPr>
        <p:spPr>
          <a:xfrm>
            <a:off x="4716016" y="5661248"/>
            <a:ext cx="1224136" cy="461665"/>
          </a:xfrm>
          <a:prstGeom prst="rect">
            <a:avLst/>
          </a:prstGeom>
        </p:spPr>
        <p:txBody>
          <a:bodyPr wrap="square">
            <a:spAutoFit/>
          </a:bodyPr>
          <a:lstStyle/>
          <a:p>
            <a:r>
              <a:rPr lang="tr-TR" sz="2400" dirty="0">
                <a:cs typeface="Arial" pitchFamily="34" charset="0"/>
                <a:sym typeface="Symbol"/>
              </a:rPr>
              <a:t> 60 L </a:t>
            </a:r>
            <a:endParaRPr lang="tr-TR"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7056" y="404664"/>
            <a:ext cx="8496944" cy="3970318"/>
          </a:xfrm>
          <a:prstGeom prst="rect">
            <a:avLst/>
          </a:prstGeom>
        </p:spPr>
        <p:txBody>
          <a:bodyPr wrap="square">
            <a:spAutoFit/>
          </a:bodyPr>
          <a:lstStyle/>
          <a:p>
            <a:r>
              <a:rPr lang="tr-TR" b="1" dirty="0">
                <a:solidFill>
                  <a:srgbClr val="C00000"/>
                </a:solidFill>
                <a:ea typeface="Times New Roman" pitchFamily="18" charset="0"/>
                <a:cs typeface="Arial" pitchFamily="34" charset="0"/>
              </a:rPr>
              <a:t>9. AŞAMA : Kontrol Birimi Seçimi </a:t>
            </a:r>
          </a:p>
          <a:p>
            <a:pPr marL="531813" indent="-531813"/>
            <a:endParaRPr lang="tr-TR" b="1" dirty="0">
              <a:cs typeface="Arial" pitchFamily="34" charset="0"/>
            </a:endParaRPr>
          </a:p>
          <a:p>
            <a:pPr marL="531813" indent="-531813"/>
            <a:r>
              <a:rPr lang="tr-TR" b="1" dirty="0">
                <a:cs typeface="Arial" pitchFamily="34" charset="0"/>
              </a:rPr>
              <a:t>c) Elek filtre numarası </a:t>
            </a:r>
          </a:p>
          <a:p>
            <a:pPr marL="531813" indent="-531813"/>
            <a:endParaRPr lang="tr-TR" dirty="0">
              <a:cs typeface="Arial" pitchFamily="34" charset="0"/>
            </a:endParaRPr>
          </a:p>
          <a:p>
            <a:pPr indent="177800"/>
            <a:r>
              <a:rPr lang="tr-TR" dirty="0">
                <a:cs typeface="Arial" pitchFamily="34" charset="0"/>
              </a:rPr>
              <a:t>160 mesh </a:t>
            </a:r>
            <a:r>
              <a:rPr lang="tr-TR" dirty="0" err="1">
                <a:cs typeface="Arial" pitchFamily="34" charset="0"/>
              </a:rPr>
              <a:t>lik</a:t>
            </a:r>
            <a:r>
              <a:rPr lang="tr-TR" dirty="0">
                <a:cs typeface="Arial" pitchFamily="34" charset="0"/>
              </a:rPr>
              <a:t> filtre kullanılır.</a:t>
            </a:r>
          </a:p>
          <a:p>
            <a:pPr indent="177800"/>
            <a:endParaRPr lang="tr-TR" b="1" dirty="0">
              <a:cs typeface="Arial" pitchFamily="34" charset="0"/>
            </a:endParaRPr>
          </a:p>
          <a:p>
            <a:r>
              <a:rPr lang="tr-TR" b="1" dirty="0">
                <a:cs typeface="Arial" pitchFamily="34" charset="0"/>
              </a:rPr>
              <a:t>d) Kontrol birimi unsurlarının özellikleri ve yük kayıpları </a:t>
            </a:r>
          </a:p>
          <a:p>
            <a:pPr indent="177800"/>
            <a:endParaRPr lang="tr-TR" dirty="0">
              <a:cs typeface="Arial" pitchFamily="34" charset="0"/>
            </a:endParaRPr>
          </a:p>
          <a:p>
            <a:pPr indent="177800"/>
            <a:endParaRPr lang="tr-TR" dirty="0">
              <a:cs typeface="Arial" pitchFamily="34" charset="0"/>
            </a:endParaRPr>
          </a:p>
          <a:p>
            <a:pPr indent="177800"/>
            <a:endParaRPr lang="tr-TR" dirty="0">
              <a:cs typeface="Arial" pitchFamily="34" charset="0"/>
            </a:endParaRPr>
          </a:p>
          <a:p>
            <a:pPr indent="177800"/>
            <a:r>
              <a:rPr lang="tr-TR" dirty="0">
                <a:cs typeface="Arial" pitchFamily="34" charset="0"/>
              </a:rPr>
              <a:t>			</a:t>
            </a:r>
          </a:p>
          <a:p>
            <a:endParaRPr lang="tr-TR" dirty="0">
              <a:sym typeface="Symbol"/>
            </a:endParaRPr>
          </a:p>
          <a:p>
            <a:endParaRPr lang="tr-TR" dirty="0">
              <a:sym typeface="Symbol"/>
            </a:endParaRPr>
          </a:p>
          <a:p>
            <a:endParaRPr lang="tr-TR" dirty="0"/>
          </a:p>
        </p:txBody>
      </p:sp>
      <p:sp>
        <p:nvSpPr>
          <p:cNvPr id="3" name="2 Dikdörtgen"/>
          <p:cNvSpPr/>
          <p:nvPr/>
        </p:nvSpPr>
        <p:spPr>
          <a:xfrm>
            <a:off x="827584" y="476672"/>
            <a:ext cx="8064896"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7 Tablo"/>
          <p:cNvGraphicFramePr>
            <a:graphicFrameLocks noGrp="1"/>
          </p:cNvGraphicFramePr>
          <p:nvPr>
            <p:extLst>
              <p:ext uri="{D42A27DB-BD31-4B8C-83A1-F6EECF244321}">
                <p14:modId xmlns:p14="http://schemas.microsoft.com/office/powerpoint/2010/main" val="3096000021"/>
              </p:ext>
            </p:extLst>
          </p:nvPr>
        </p:nvGraphicFramePr>
        <p:xfrm>
          <a:off x="683568" y="2780928"/>
          <a:ext cx="8064897" cy="357632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gridCol w="2088233">
                  <a:extLst>
                    <a:ext uri="{9D8B030D-6E8A-4147-A177-3AD203B41FA5}">
                      <a16:colId xmlns:a16="http://schemas.microsoft.com/office/drawing/2014/main" val="20002"/>
                    </a:ext>
                  </a:extLst>
                </a:gridCol>
              </a:tblGrid>
              <a:tr h="370840">
                <a:tc>
                  <a:txBody>
                    <a:bodyPr/>
                    <a:lstStyle/>
                    <a:p>
                      <a:r>
                        <a:rPr lang="tr-TR" dirty="0"/>
                        <a:t>Kontrol</a:t>
                      </a:r>
                      <a:r>
                        <a:rPr lang="tr-TR" baseline="0" dirty="0"/>
                        <a:t> birimi</a:t>
                      </a:r>
                      <a:endParaRPr lang="tr-TR" dirty="0"/>
                    </a:p>
                  </a:txBody>
                  <a:tcPr/>
                </a:tc>
                <a:tc>
                  <a:txBody>
                    <a:bodyPr/>
                    <a:lstStyle/>
                    <a:p>
                      <a:r>
                        <a:rPr lang="tr-TR" dirty="0"/>
                        <a:t>Özellik</a:t>
                      </a:r>
                    </a:p>
                  </a:txBody>
                  <a:tcPr/>
                </a:tc>
                <a:tc>
                  <a:txBody>
                    <a:bodyPr/>
                    <a:lstStyle/>
                    <a:p>
                      <a:r>
                        <a:rPr lang="tr-TR" dirty="0"/>
                        <a:t>Yük </a:t>
                      </a:r>
                      <a:r>
                        <a:rPr lang="tr-TR" dirty="0" err="1"/>
                        <a:t>kayıbı</a:t>
                      </a:r>
                      <a:r>
                        <a:rPr lang="tr-TR" dirty="0"/>
                        <a:t>, m</a:t>
                      </a:r>
                    </a:p>
                  </a:txBody>
                  <a:tcPr/>
                </a:tc>
                <a:extLst>
                  <a:ext uri="{0D108BD9-81ED-4DB2-BD59-A6C34878D82A}">
                    <a16:rowId xmlns:a16="http://schemas.microsoft.com/office/drawing/2014/main" val="10000"/>
                  </a:ext>
                </a:extLst>
              </a:tr>
              <a:tr h="370840">
                <a:tc>
                  <a:txBody>
                    <a:bodyPr/>
                    <a:lstStyle/>
                    <a:p>
                      <a:r>
                        <a:rPr lang="tr-TR" dirty="0"/>
                        <a:t>Kum-çakıl</a:t>
                      </a:r>
                      <a:r>
                        <a:rPr lang="tr-TR" baseline="0" dirty="0"/>
                        <a:t> filtre tankı</a:t>
                      </a:r>
                      <a:endParaRPr lang="tr-TR" dirty="0"/>
                    </a:p>
                  </a:txBody>
                  <a:tcPr/>
                </a:tc>
                <a:tc>
                  <a:txBody>
                    <a:bodyPr/>
                    <a:lstStyle/>
                    <a:p>
                      <a:r>
                        <a:rPr lang="tr-TR" dirty="0"/>
                        <a:t>Giriş</a:t>
                      </a:r>
                      <a:r>
                        <a:rPr lang="tr-TR" baseline="0" dirty="0"/>
                        <a:t> -</a:t>
                      </a:r>
                      <a:r>
                        <a:rPr lang="tr-TR" dirty="0"/>
                        <a:t> çıkış çapı 2’’, tank çapı 20’’, en az</a:t>
                      </a:r>
                      <a:r>
                        <a:rPr lang="tr-TR" baseline="0" dirty="0"/>
                        <a:t> 3.1 L/s debili , 1 adet</a:t>
                      </a:r>
                      <a:endParaRPr lang="tr-TR" dirty="0"/>
                    </a:p>
                  </a:txBody>
                  <a:tcPr/>
                </a:tc>
                <a:tc>
                  <a:txBody>
                    <a:bodyPr/>
                    <a:lstStyle/>
                    <a:p>
                      <a:pPr algn="ctr"/>
                      <a:r>
                        <a:rPr lang="tr-TR" dirty="0"/>
                        <a:t>1.10 </a:t>
                      </a:r>
                    </a:p>
                  </a:txBody>
                  <a:tcPr/>
                </a:tc>
                <a:extLst>
                  <a:ext uri="{0D108BD9-81ED-4DB2-BD59-A6C34878D82A}">
                    <a16:rowId xmlns:a16="http://schemas.microsoft.com/office/drawing/2014/main" val="10001"/>
                  </a:ext>
                </a:extLst>
              </a:tr>
              <a:tr h="370840">
                <a:tc>
                  <a:txBody>
                    <a:bodyPr/>
                    <a:lstStyle/>
                    <a:p>
                      <a:r>
                        <a:rPr lang="tr-TR" dirty="0"/>
                        <a:t>Gübre tankı</a:t>
                      </a:r>
                    </a:p>
                  </a:txBody>
                  <a:tcPr/>
                </a:tc>
                <a:tc>
                  <a:txBody>
                    <a:bodyPr/>
                    <a:lstStyle/>
                    <a:p>
                      <a:r>
                        <a:rPr lang="tr-TR" dirty="0"/>
                        <a:t>60 L</a:t>
                      </a:r>
                    </a:p>
                  </a:txBody>
                  <a:tcPr/>
                </a:tc>
                <a:tc>
                  <a:txBody>
                    <a:bodyPr/>
                    <a:lstStyle/>
                    <a:p>
                      <a:pPr algn="ctr"/>
                      <a:r>
                        <a:rPr lang="tr-TR" dirty="0"/>
                        <a:t>-</a:t>
                      </a:r>
                    </a:p>
                  </a:txBody>
                  <a:tcPr/>
                </a:tc>
                <a:extLst>
                  <a:ext uri="{0D108BD9-81ED-4DB2-BD59-A6C34878D82A}">
                    <a16:rowId xmlns:a16="http://schemas.microsoft.com/office/drawing/2014/main" val="10002"/>
                  </a:ext>
                </a:extLst>
              </a:tr>
              <a:tr h="370840">
                <a:tc>
                  <a:txBody>
                    <a:bodyPr/>
                    <a:lstStyle/>
                    <a:p>
                      <a:r>
                        <a:rPr lang="tr-TR" dirty="0"/>
                        <a:t>Elek</a:t>
                      </a:r>
                      <a:r>
                        <a:rPr lang="tr-TR" baseline="0" dirty="0"/>
                        <a:t> filtre</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Giriş ve çıkış çapı 2’’, tank  çapı 6’’, en az</a:t>
                      </a:r>
                      <a:r>
                        <a:rPr lang="tr-TR" baseline="0" dirty="0"/>
                        <a:t> 3.1 L/s debili , 160 mesh 1 adet</a:t>
                      </a:r>
                      <a:endParaRPr lang="tr-TR" dirty="0"/>
                    </a:p>
                    <a:p>
                      <a:endParaRPr lang="tr-TR" dirty="0"/>
                    </a:p>
                  </a:txBody>
                  <a:tcPr/>
                </a:tc>
                <a:tc>
                  <a:txBody>
                    <a:bodyPr/>
                    <a:lstStyle/>
                    <a:p>
                      <a:pPr algn="ctr"/>
                      <a:r>
                        <a:rPr lang="tr-TR" dirty="0"/>
                        <a:t>0.45</a:t>
                      </a:r>
                    </a:p>
                  </a:txBody>
                  <a:tcPr/>
                </a:tc>
                <a:extLst>
                  <a:ext uri="{0D108BD9-81ED-4DB2-BD59-A6C34878D82A}">
                    <a16:rowId xmlns:a16="http://schemas.microsoft.com/office/drawing/2014/main" val="10003"/>
                  </a:ext>
                </a:extLst>
              </a:tr>
              <a:tr h="370840">
                <a:tc>
                  <a:txBody>
                    <a:bodyPr/>
                    <a:lstStyle/>
                    <a:p>
                      <a:r>
                        <a:rPr lang="tr-TR" dirty="0"/>
                        <a:t>Bağlantı elemanları</a:t>
                      </a:r>
                      <a:r>
                        <a:rPr lang="tr-TR" baseline="0" dirty="0"/>
                        <a:t> </a:t>
                      </a:r>
                      <a:endParaRPr lang="tr-TR" dirty="0"/>
                    </a:p>
                  </a:txBody>
                  <a:tcPr/>
                </a:tc>
                <a:tc>
                  <a:txBody>
                    <a:bodyPr/>
                    <a:lstStyle/>
                    <a:p>
                      <a:r>
                        <a:rPr lang="tr-TR" dirty="0"/>
                        <a:t>2’’</a:t>
                      </a:r>
                      <a:r>
                        <a:rPr lang="tr-TR" baseline="0" dirty="0"/>
                        <a:t> galvaniz veya  </a:t>
                      </a:r>
                      <a:r>
                        <a:rPr lang="tr-TR" baseline="0" dirty="0">
                          <a:latin typeface="Symbol" pitchFamily="18" charset="2"/>
                        </a:rPr>
                        <a:t>f</a:t>
                      </a:r>
                      <a:r>
                        <a:rPr lang="tr-TR" baseline="0" dirty="0"/>
                        <a:t> 63 sert PE malzeme</a:t>
                      </a:r>
                      <a:endParaRPr lang="tr-TR" dirty="0"/>
                    </a:p>
                  </a:txBody>
                  <a:tcPr/>
                </a:tc>
                <a:tc>
                  <a:txBody>
                    <a:bodyPr/>
                    <a:lstStyle/>
                    <a:p>
                      <a:pPr algn="ctr"/>
                      <a:r>
                        <a:rPr lang="tr-TR" dirty="0"/>
                        <a:t>1.00</a:t>
                      </a:r>
                    </a:p>
                  </a:txBody>
                  <a:tcPr/>
                </a:tc>
                <a:extLst>
                  <a:ext uri="{0D108BD9-81ED-4DB2-BD59-A6C34878D82A}">
                    <a16:rowId xmlns:a16="http://schemas.microsoft.com/office/drawing/2014/main" val="10004"/>
                  </a:ext>
                </a:extLst>
              </a:tr>
              <a:tr h="370840">
                <a:tc>
                  <a:txBody>
                    <a:bodyPr/>
                    <a:lstStyle/>
                    <a:p>
                      <a:endParaRPr lang="tr-TR" dirty="0"/>
                    </a:p>
                  </a:txBody>
                  <a:tcPr/>
                </a:tc>
                <a:tc>
                  <a:txBody>
                    <a:bodyPr/>
                    <a:lstStyle/>
                    <a:p>
                      <a:r>
                        <a:rPr lang="tr-TR" dirty="0"/>
                        <a:t>TOPLAM</a:t>
                      </a:r>
                    </a:p>
                  </a:txBody>
                  <a:tcPr/>
                </a:tc>
                <a:tc>
                  <a:txBody>
                    <a:bodyPr/>
                    <a:lstStyle/>
                    <a:p>
                      <a:pPr algn="ctr"/>
                      <a:r>
                        <a:rPr lang="tr-TR" dirty="0"/>
                        <a:t>2.55 </a:t>
                      </a:r>
                    </a:p>
                  </a:txBody>
                  <a:tcPr/>
                </a:tc>
                <a:extLst>
                  <a:ext uri="{0D108BD9-81ED-4DB2-BD59-A6C34878D82A}">
                    <a16:rowId xmlns:a16="http://schemas.microsoft.com/office/drawing/2014/main" val="10005"/>
                  </a:ext>
                </a:extLst>
              </a:tr>
            </a:tbl>
          </a:graphicData>
        </a:graphic>
      </p:graphicFrame>
      <p:sp>
        <p:nvSpPr>
          <p:cNvPr id="9" name="8 Dikdörtgen"/>
          <p:cNvSpPr/>
          <p:nvPr/>
        </p:nvSpPr>
        <p:spPr>
          <a:xfrm>
            <a:off x="5940152" y="6237312"/>
            <a:ext cx="1438599" cy="369332"/>
          </a:xfrm>
          <a:prstGeom prst="rect">
            <a:avLst/>
          </a:prstGeom>
        </p:spPr>
        <p:txBody>
          <a:bodyPr wrap="none">
            <a:spAutoFit/>
          </a:bodyPr>
          <a:lstStyle/>
          <a:p>
            <a:pPr marL="531813" indent="-531813"/>
            <a:r>
              <a:rPr lang="tr-TR" b="1" dirty="0" err="1">
                <a:cs typeface="Arial" pitchFamily="34" charset="0"/>
              </a:rPr>
              <a:t>h</a:t>
            </a:r>
            <a:r>
              <a:rPr lang="tr-TR" b="1" baseline="-25000" dirty="0" err="1">
                <a:cs typeface="Arial" pitchFamily="34" charset="0"/>
              </a:rPr>
              <a:t>fkb</a:t>
            </a:r>
            <a:r>
              <a:rPr lang="tr-TR" b="1" dirty="0">
                <a:cs typeface="Arial" pitchFamily="34" charset="0"/>
              </a:rPr>
              <a:t> </a:t>
            </a:r>
            <a:r>
              <a:rPr lang="tr-TR" b="1" dirty="0">
                <a:cs typeface="Arial" pitchFamily="34" charset="0"/>
                <a:sym typeface="Symbol"/>
              </a:rPr>
              <a:t></a:t>
            </a:r>
            <a:r>
              <a:rPr lang="tr-TR" b="1" dirty="0">
                <a:cs typeface="Arial" pitchFamily="34" charset="0"/>
              </a:rPr>
              <a:t>3.00 m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620688"/>
            <a:ext cx="8173416" cy="5632311"/>
          </a:xfrm>
          <a:prstGeom prst="rect">
            <a:avLst/>
          </a:prstGeom>
        </p:spPr>
        <p:txBody>
          <a:bodyPr wrap="square">
            <a:spAutoFit/>
          </a:bodyPr>
          <a:lstStyle/>
          <a:p>
            <a:pPr algn="just"/>
            <a:r>
              <a:rPr lang="tr-TR" sz="2000" b="1" dirty="0">
                <a:solidFill>
                  <a:srgbClr val="C00000"/>
                </a:solidFill>
                <a:ea typeface="Times New Roman" pitchFamily="18" charset="0"/>
                <a:cs typeface="Arial" pitchFamily="34" charset="0"/>
              </a:rPr>
              <a:t>10. AŞAMA : Pompa Seçimi </a:t>
            </a:r>
          </a:p>
          <a:p>
            <a:pPr marL="531813" indent="-531813" algn="just"/>
            <a:endParaRPr lang="tr-TR" sz="2000" b="1" dirty="0">
              <a:cs typeface="Arial" pitchFamily="34" charset="0"/>
            </a:endParaRPr>
          </a:p>
          <a:p>
            <a:pPr marL="531813" indent="-531813" algn="just"/>
            <a:endParaRPr lang="tr-TR" sz="2000" dirty="0">
              <a:cs typeface="Arial" pitchFamily="34" charset="0"/>
            </a:endParaRPr>
          </a:p>
          <a:p>
            <a:pPr indent="177800" algn="just"/>
            <a:r>
              <a:rPr lang="tr-TR" sz="2000" dirty="0">
                <a:cs typeface="Arial" pitchFamily="34" charset="0"/>
              </a:rPr>
              <a:t>Hesaplamalarda </a:t>
            </a:r>
            <a:r>
              <a:rPr lang="tr-TR" sz="2000" dirty="0" err="1">
                <a:cs typeface="Arial" pitchFamily="34" charset="0"/>
              </a:rPr>
              <a:t>h</a:t>
            </a:r>
            <a:r>
              <a:rPr lang="tr-TR" sz="2000" baseline="-25000" dirty="0" err="1">
                <a:cs typeface="Arial" pitchFamily="34" charset="0"/>
              </a:rPr>
              <a:t>fkb</a:t>
            </a:r>
            <a:r>
              <a:rPr lang="tr-TR" sz="2000" dirty="0">
                <a:cs typeface="Arial" pitchFamily="34" charset="0"/>
              </a:rPr>
              <a:t> = 5.00 olarak alınmıştır.  Ancak seçim sonucunda 3.00 m olarak belirlenmiştir. Bu yüzden doğrusal programlama ile hesaplanan manometrik yükseklikten 2 m çıkarılır ve H</a:t>
            </a:r>
            <a:r>
              <a:rPr lang="tr-TR" sz="2000" baseline="-25000" dirty="0">
                <a:cs typeface="Arial" pitchFamily="34" charset="0"/>
              </a:rPr>
              <a:t>m</a:t>
            </a:r>
            <a:r>
              <a:rPr lang="tr-TR" sz="2000" dirty="0">
                <a:cs typeface="Arial" pitchFamily="34" charset="0"/>
              </a:rPr>
              <a:t> = 16.55 – 2.00 = 14.55 m</a:t>
            </a:r>
          </a:p>
          <a:p>
            <a:pPr indent="177800" algn="just"/>
            <a:endParaRPr lang="tr-TR" sz="2000" dirty="0">
              <a:cs typeface="Arial" pitchFamily="34" charset="0"/>
            </a:endParaRPr>
          </a:p>
          <a:p>
            <a:pPr indent="177800" algn="just"/>
            <a:r>
              <a:rPr lang="tr-TR" sz="2000" dirty="0">
                <a:cs typeface="Arial" pitchFamily="34" charset="0"/>
              </a:rPr>
              <a:t>Sonuçta H</a:t>
            </a:r>
            <a:r>
              <a:rPr lang="tr-TR" sz="2000" baseline="-25000" dirty="0">
                <a:cs typeface="Arial" pitchFamily="34" charset="0"/>
              </a:rPr>
              <a:t>m</a:t>
            </a:r>
            <a:r>
              <a:rPr lang="tr-TR" sz="2000" dirty="0">
                <a:cs typeface="Arial" pitchFamily="34" charset="0"/>
              </a:rPr>
              <a:t> = 15 m ve Q = 3.1 L/s debi özelliklerine sahip </a:t>
            </a:r>
            <a:r>
              <a:rPr lang="tr-TR" sz="2000" dirty="0" err="1">
                <a:cs typeface="Arial" pitchFamily="34" charset="0"/>
              </a:rPr>
              <a:t>diesel</a:t>
            </a:r>
            <a:r>
              <a:rPr lang="tr-TR" sz="2000" dirty="0">
                <a:cs typeface="Arial" pitchFamily="34" charset="0"/>
              </a:rPr>
              <a:t> motorlu santrifüj tipi pompa alınır. </a:t>
            </a:r>
          </a:p>
          <a:p>
            <a:pPr indent="177800" algn="just"/>
            <a:endParaRPr lang="tr-TR" sz="2000" b="1" dirty="0">
              <a:cs typeface="Arial" pitchFamily="34" charset="0"/>
            </a:endParaRPr>
          </a:p>
          <a:p>
            <a:pPr indent="177800" algn="just"/>
            <a:endParaRPr lang="tr-TR" sz="2000" dirty="0">
              <a:cs typeface="Arial" pitchFamily="34" charset="0"/>
            </a:endParaRPr>
          </a:p>
          <a:p>
            <a:pPr indent="177800" algn="just"/>
            <a:endParaRPr lang="tr-TR" sz="2000" dirty="0">
              <a:cs typeface="Arial" pitchFamily="34" charset="0"/>
            </a:endParaRPr>
          </a:p>
          <a:p>
            <a:pPr indent="177800" algn="just"/>
            <a:endParaRPr lang="tr-TR" sz="2000" dirty="0">
              <a:cs typeface="Arial" pitchFamily="34" charset="0"/>
            </a:endParaRPr>
          </a:p>
          <a:p>
            <a:pPr indent="177800" algn="just"/>
            <a:r>
              <a:rPr lang="tr-TR" sz="2000" dirty="0">
                <a:cs typeface="Arial" pitchFamily="34" charset="0"/>
              </a:rPr>
              <a:t>			</a:t>
            </a:r>
          </a:p>
          <a:p>
            <a:pPr algn="just"/>
            <a:endParaRPr lang="tr-TR" sz="2000" dirty="0">
              <a:sym typeface="Symbol"/>
            </a:endParaRPr>
          </a:p>
          <a:p>
            <a:pPr algn="just"/>
            <a:endParaRPr lang="tr-TR" sz="2000" dirty="0">
              <a:sym typeface="Symbol"/>
            </a:endParaRPr>
          </a:p>
          <a:p>
            <a:pPr algn="just"/>
            <a:endParaRPr lang="tr-TR" sz="2000" dirty="0"/>
          </a:p>
        </p:txBody>
      </p:sp>
      <p:sp>
        <p:nvSpPr>
          <p:cNvPr id="3" name="2 Dikdörtgen"/>
          <p:cNvSpPr/>
          <p:nvPr/>
        </p:nvSpPr>
        <p:spPr>
          <a:xfrm>
            <a:off x="755576" y="476672"/>
            <a:ext cx="8064896" cy="2308324"/>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2" cstate="print"/>
          <a:srcRect/>
          <a:stretch>
            <a:fillRect/>
          </a:stretch>
        </p:blipFill>
        <p:spPr bwMode="auto">
          <a:xfrm>
            <a:off x="827584" y="620688"/>
            <a:ext cx="7920880" cy="5931818"/>
          </a:xfrm>
          <a:prstGeom prst="rect">
            <a:avLst/>
          </a:prstGeom>
          <a:noFill/>
          <a:ln w="9525">
            <a:noFill/>
            <a:miter lim="800000"/>
            <a:headEnd/>
            <a:tailEnd/>
          </a:ln>
          <a:effectLst/>
        </p:spPr>
      </p:pic>
      <p:sp>
        <p:nvSpPr>
          <p:cNvPr id="58" name="57 Metin kutusu"/>
          <p:cNvSpPr txBox="1"/>
          <p:nvPr/>
        </p:nvSpPr>
        <p:spPr>
          <a:xfrm>
            <a:off x="3923928" y="5733256"/>
            <a:ext cx="2016224" cy="369332"/>
          </a:xfrm>
          <a:prstGeom prst="rect">
            <a:avLst/>
          </a:prstGeom>
          <a:noFill/>
        </p:spPr>
        <p:txBody>
          <a:bodyPr wrap="square" rtlCol="0">
            <a:spAutoFit/>
          </a:bodyPr>
          <a:lstStyle/>
          <a:p>
            <a:r>
              <a:rPr lang="tr-TR" dirty="0"/>
              <a:t>260 m</a:t>
            </a:r>
          </a:p>
        </p:txBody>
      </p:sp>
      <p:sp>
        <p:nvSpPr>
          <p:cNvPr id="60" name="59 Metin kutusu"/>
          <p:cNvSpPr txBox="1"/>
          <p:nvPr/>
        </p:nvSpPr>
        <p:spPr>
          <a:xfrm rot="5400000">
            <a:off x="8039773" y="3614131"/>
            <a:ext cx="1440160" cy="369332"/>
          </a:xfrm>
          <a:prstGeom prst="rect">
            <a:avLst/>
          </a:prstGeom>
          <a:noFill/>
        </p:spPr>
        <p:txBody>
          <a:bodyPr wrap="square" rtlCol="0">
            <a:spAutoFit/>
          </a:bodyPr>
          <a:lstStyle/>
          <a:p>
            <a:r>
              <a:rPr lang="tr-TR" dirty="0"/>
              <a:t>130 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rgbClr val="C00000"/>
                </a:solidFill>
                <a:effectLst/>
                <a:cs typeface="Arial" pitchFamily="34" charset="0"/>
              </a:rPr>
              <a:t>KAYNAK ARAŞTIRMASI</a:t>
            </a:r>
          </a:p>
        </p:txBody>
      </p:sp>
      <p:graphicFrame>
        <p:nvGraphicFramePr>
          <p:cNvPr id="5" name="4 Tablo"/>
          <p:cNvGraphicFramePr>
            <a:graphicFrameLocks noGrp="1"/>
          </p:cNvGraphicFramePr>
          <p:nvPr/>
        </p:nvGraphicFramePr>
        <p:xfrm>
          <a:off x="467544" y="1772816"/>
          <a:ext cx="8136904" cy="1730797"/>
        </p:xfrm>
        <a:graphic>
          <a:graphicData uri="http://schemas.openxmlformats.org/drawingml/2006/table">
            <a:tbl>
              <a:tblPr/>
              <a:tblGrid>
                <a:gridCol w="1097051">
                  <a:extLst>
                    <a:ext uri="{9D8B030D-6E8A-4147-A177-3AD203B41FA5}">
                      <a16:colId xmlns:a16="http://schemas.microsoft.com/office/drawing/2014/main" val="20000"/>
                    </a:ext>
                  </a:extLst>
                </a:gridCol>
                <a:gridCol w="1377938">
                  <a:extLst>
                    <a:ext uri="{9D8B030D-6E8A-4147-A177-3AD203B41FA5}">
                      <a16:colId xmlns:a16="http://schemas.microsoft.com/office/drawing/2014/main" val="20001"/>
                    </a:ext>
                  </a:extLst>
                </a:gridCol>
                <a:gridCol w="1251627">
                  <a:extLst>
                    <a:ext uri="{9D8B030D-6E8A-4147-A177-3AD203B41FA5}">
                      <a16:colId xmlns:a16="http://schemas.microsoft.com/office/drawing/2014/main" val="20002"/>
                    </a:ext>
                  </a:extLst>
                </a:gridCol>
                <a:gridCol w="1252511">
                  <a:extLst>
                    <a:ext uri="{9D8B030D-6E8A-4147-A177-3AD203B41FA5}">
                      <a16:colId xmlns:a16="http://schemas.microsoft.com/office/drawing/2014/main" val="20003"/>
                    </a:ext>
                  </a:extLst>
                </a:gridCol>
                <a:gridCol w="1627028">
                  <a:extLst>
                    <a:ext uri="{9D8B030D-6E8A-4147-A177-3AD203B41FA5}">
                      <a16:colId xmlns:a16="http://schemas.microsoft.com/office/drawing/2014/main" val="20004"/>
                    </a:ext>
                  </a:extLst>
                </a:gridCol>
                <a:gridCol w="1530749">
                  <a:extLst>
                    <a:ext uri="{9D8B030D-6E8A-4147-A177-3AD203B41FA5}">
                      <a16:colId xmlns:a16="http://schemas.microsoft.com/office/drawing/2014/main" val="20005"/>
                    </a:ext>
                  </a:extLst>
                </a:gridCol>
              </a:tblGrid>
              <a:tr h="480734">
                <a:tc gridSpan="2">
                  <a:txBody>
                    <a:bodyPr/>
                    <a:lstStyle/>
                    <a:p>
                      <a:pPr algn="ctr">
                        <a:spcBef>
                          <a:spcPts val="600"/>
                        </a:spcBef>
                        <a:spcAft>
                          <a:spcPts val="0"/>
                        </a:spcAft>
                        <a:tabLst>
                          <a:tab pos="-457200" algn="l"/>
                          <a:tab pos="449580" algn="l"/>
                        </a:tabLst>
                      </a:pPr>
                      <a:r>
                        <a:rPr lang="tr-TR" sz="1400" spc="0" dirty="0">
                          <a:latin typeface="+mn-lt"/>
                          <a:ea typeface="Times New Roman"/>
                        </a:rPr>
                        <a:t>Katyon (</a:t>
                      </a:r>
                      <a:r>
                        <a:rPr lang="tr-TR" sz="1400" spc="0" dirty="0" err="1">
                          <a:latin typeface="+mn-lt"/>
                          <a:ea typeface="Times New Roman"/>
                        </a:rPr>
                        <a:t>me</a:t>
                      </a:r>
                      <a:r>
                        <a:rPr lang="tr-TR" sz="1400" spc="0" dirty="0">
                          <a:latin typeface="+mn-lt"/>
                          <a:ea typeface="Times New Roman"/>
                        </a:rPr>
                        <a:t>/L)</a:t>
                      </a:r>
                      <a:endParaRPr lang="tr-TR" sz="1400" spc="-15"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Bef>
                          <a:spcPts val="600"/>
                        </a:spcBef>
                        <a:spcAft>
                          <a:spcPts val="0"/>
                        </a:spcAft>
                        <a:tabLst>
                          <a:tab pos="-457200" algn="l"/>
                          <a:tab pos="449580" algn="l"/>
                        </a:tabLst>
                      </a:pPr>
                      <a:r>
                        <a:rPr lang="tr-TR" sz="1400" spc="0" dirty="0">
                          <a:latin typeface="+mn-lt"/>
                          <a:ea typeface="Times New Roman"/>
                        </a:rPr>
                        <a:t>Anyon (</a:t>
                      </a:r>
                      <a:r>
                        <a:rPr lang="tr-TR" sz="1400" spc="0" dirty="0" err="1">
                          <a:latin typeface="+mn-lt"/>
                          <a:ea typeface="Times New Roman"/>
                        </a:rPr>
                        <a:t>me</a:t>
                      </a:r>
                      <a:r>
                        <a:rPr lang="tr-TR" sz="1400" spc="0" dirty="0">
                          <a:latin typeface="+mn-lt"/>
                          <a:ea typeface="Times New Roman"/>
                        </a:rPr>
                        <a:t>/L)</a:t>
                      </a:r>
                      <a:endParaRPr lang="tr-TR" sz="1400" spc="-15"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spcBef>
                          <a:spcPts val="600"/>
                        </a:spcBef>
                        <a:spcAft>
                          <a:spcPts val="0"/>
                        </a:spcAft>
                        <a:tabLst>
                          <a:tab pos="-457200" algn="l"/>
                          <a:tab pos="449580" algn="l"/>
                        </a:tabLst>
                      </a:pPr>
                      <a:r>
                        <a:rPr lang="tr-TR" sz="1400" spc="0">
                          <a:latin typeface="+mn-lt"/>
                          <a:ea typeface="Times New Roman"/>
                        </a:rPr>
                        <a:t>ECx10</a:t>
                      </a:r>
                      <a:r>
                        <a:rPr lang="tr-TR" sz="1400" spc="0" baseline="30000">
                          <a:latin typeface="+mn-lt"/>
                          <a:ea typeface="Times New Roman"/>
                        </a:rPr>
                        <a:t>6  </a:t>
                      </a:r>
                      <a:r>
                        <a:rPr lang="tr-TR" sz="1400" spc="0">
                          <a:latin typeface="+mn-lt"/>
                          <a:ea typeface="Times New Roman"/>
                        </a:rPr>
                        <a:t>(25</a:t>
                      </a:r>
                      <a:r>
                        <a:rPr lang="tr-TR" sz="1400" spc="0" baseline="30000">
                          <a:latin typeface="+mn-lt"/>
                          <a:ea typeface="Times New Roman"/>
                        </a:rPr>
                        <a:t>o</a:t>
                      </a:r>
                      <a:r>
                        <a:rPr lang="tr-TR" sz="1400" spc="0">
                          <a:latin typeface="+mn-lt"/>
                          <a:ea typeface="Times New Roman"/>
                        </a:rPr>
                        <a:t>C) (dS/m)</a:t>
                      </a:r>
                      <a:endParaRPr lang="tr-TR" sz="1400" spc="-15">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400" spc="0">
                          <a:latin typeface="+mn-lt"/>
                          <a:ea typeface="Times New Roman"/>
                        </a:rPr>
                        <a:t>Sulama suyu kalite sınıfı</a:t>
                      </a:r>
                      <a:endParaRPr lang="tr-TR" sz="1400" spc="-15">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67183">
                <a:tc>
                  <a:txBody>
                    <a:bodyPr/>
                    <a:lstStyle/>
                    <a:p>
                      <a:pPr algn="just">
                        <a:spcBef>
                          <a:spcPts val="600"/>
                        </a:spcBef>
                        <a:spcAft>
                          <a:spcPts val="0"/>
                        </a:spcAft>
                        <a:tabLst>
                          <a:tab pos="-457200" algn="l"/>
                          <a:tab pos="449580" algn="l"/>
                        </a:tabLst>
                      </a:pPr>
                      <a:r>
                        <a:rPr lang="tr-TR" sz="1200" spc="0" dirty="0" err="1">
                          <a:latin typeface="Times New Roman"/>
                          <a:ea typeface="Times New Roman"/>
                          <a:cs typeface="Times New Roman"/>
                        </a:rPr>
                        <a:t>Ca</a:t>
                      </a:r>
                      <a:r>
                        <a:rPr lang="tr-TR" sz="1200" spc="0" baseline="30000" dirty="0">
                          <a:latin typeface="Times New Roman"/>
                          <a:ea typeface="Times New Roman"/>
                          <a:cs typeface="Times New Roman"/>
                        </a:rPr>
                        <a:t>++</a:t>
                      </a:r>
                      <a:endParaRPr lang="tr-TR" sz="1100" spc="-15" dirty="0">
                        <a:latin typeface="Times New Roman"/>
                        <a:ea typeface="Times New Roman"/>
                        <a:cs typeface="Times New Roman"/>
                      </a:endParaRPr>
                    </a:p>
                    <a:p>
                      <a:pPr algn="just">
                        <a:spcBef>
                          <a:spcPts val="600"/>
                        </a:spcBef>
                        <a:spcAft>
                          <a:spcPts val="0"/>
                        </a:spcAft>
                        <a:tabLst>
                          <a:tab pos="-457200" algn="l"/>
                          <a:tab pos="449580" algn="l"/>
                        </a:tabLst>
                      </a:pPr>
                      <a:r>
                        <a:rPr lang="tr-TR" sz="1200" spc="0" dirty="0">
                          <a:latin typeface="Times New Roman"/>
                          <a:ea typeface="Times New Roman"/>
                          <a:cs typeface="Times New Roman"/>
                        </a:rPr>
                        <a:t>Mg</a:t>
                      </a:r>
                      <a:r>
                        <a:rPr lang="tr-TR" sz="1200" spc="0" baseline="30000" dirty="0">
                          <a:latin typeface="Times New Roman"/>
                          <a:ea typeface="Times New Roman"/>
                          <a:cs typeface="Times New Roman"/>
                        </a:rPr>
                        <a:t>++</a:t>
                      </a:r>
                      <a:endParaRPr lang="tr-TR" sz="1100" spc="-15" dirty="0">
                        <a:latin typeface="Times New Roman"/>
                        <a:ea typeface="Times New Roman"/>
                        <a:cs typeface="Times New Roman"/>
                      </a:endParaRPr>
                    </a:p>
                    <a:p>
                      <a:pPr algn="just">
                        <a:spcBef>
                          <a:spcPts val="600"/>
                        </a:spcBef>
                        <a:spcAft>
                          <a:spcPts val="0"/>
                        </a:spcAft>
                        <a:tabLst>
                          <a:tab pos="-457200" algn="l"/>
                          <a:tab pos="449580" algn="l"/>
                        </a:tabLst>
                      </a:pPr>
                      <a:r>
                        <a:rPr lang="tr-TR" sz="1200" spc="0" dirty="0" err="1">
                          <a:latin typeface="Times New Roman"/>
                          <a:ea typeface="Times New Roman"/>
                          <a:cs typeface="Times New Roman"/>
                        </a:rPr>
                        <a:t>Na</a:t>
                      </a:r>
                      <a:r>
                        <a:rPr lang="tr-TR" sz="1200" spc="0" dirty="0">
                          <a:latin typeface="Times New Roman"/>
                          <a:ea typeface="Times New Roman"/>
                          <a:cs typeface="Times New Roman"/>
                        </a:rPr>
                        <a:t>+</a:t>
                      </a:r>
                      <a:endParaRPr lang="tr-TR" sz="1100" spc="-15" dirty="0">
                        <a:latin typeface="Times New Roman"/>
                        <a:ea typeface="Times New Roman"/>
                        <a:cs typeface="Times New Roman"/>
                      </a:endParaRPr>
                    </a:p>
                    <a:p>
                      <a:pPr algn="just">
                        <a:spcBef>
                          <a:spcPts val="600"/>
                        </a:spcBef>
                        <a:spcAft>
                          <a:spcPts val="0"/>
                        </a:spcAft>
                        <a:tabLst>
                          <a:tab pos="-457200" algn="l"/>
                          <a:tab pos="449580" algn="l"/>
                        </a:tabLst>
                      </a:pPr>
                      <a:r>
                        <a:rPr lang="tr-TR" sz="1200" spc="0" dirty="0">
                          <a:latin typeface="Times New Roman"/>
                          <a:ea typeface="Times New Roman"/>
                          <a:cs typeface="Times New Roman"/>
                        </a:rPr>
                        <a:t>K+</a:t>
                      </a:r>
                      <a:endParaRPr lang="tr-TR" sz="1100" spc="-15"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2.90</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2.05</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0.84</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0.81</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CO</a:t>
                      </a:r>
                      <a:r>
                        <a:rPr lang="tr-TR" sz="1200" spc="0" baseline="-25000">
                          <a:latin typeface="Times New Roman"/>
                          <a:ea typeface="Times New Roman"/>
                          <a:cs typeface="Times New Roman"/>
                        </a:rPr>
                        <a:t>3</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HCO</a:t>
                      </a:r>
                      <a:r>
                        <a:rPr lang="tr-TR" sz="1200" spc="0" baseline="-25000">
                          <a:latin typeface="Times New Roman"/>
                          <a:ea typeface="Times New Roman"/>
                          <a:cs typeface="Times New Roman"/>
                        </a:rPr>
                        <a:t>3</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SO</a:t>
                      </a:r>
                      <a:r>
                        <a:rPr lang="tr-TR" sz="1200" spc="0" baseline="-25000">
                          <a:latin typeface="Times New Roman"/>
                          <a:ea typeface="Times New Roman"/>
                          <a:cs typeface="Times New Roman"/>
                        </a:rPr>
                        <a:t>4</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Cl</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1.14</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1.49</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2.50</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1.47</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0.66</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C</a:t>
                      </a:r>
                      <a:r>
                        <a:rPr lang="tr-TR" sz="1200" spc="0" baseline="-25000">
                          <a:latin typeface="Times New Roman"/>
                          <a:ea typeface="Times New Roman"/>
                          <a:cs typeface="Times New Roman"/>
                        </a:rPr>
                        <a:t>2</a:t>
                      </a:r>
                      <a:r>
                        <a:rPr lang="tr-TR" sz="1200" spc="0">
                          <a:latin typeface="Times New Roman"/>
                          <a:ea typeface="Times New Roman"/>
                          <a:cs typeface="Times New Roman"/>
                        </a:rPr>
                        <a:t>S</a:t>
                      </a:r>
                      <a:r>
                        <a:rPr lang="tr-TR" sz="1200" spc="0" baseline="-25000">
                          <a:latin typeface="Times New Roman"/>
                          <a:ea typeface="Times New Roman"/>
                          <a:cs typeface="Times New Roman"/>
                        </a:rPr>
                        <a:t>1</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275">
                <a:tc>
                  <a:txBody>
                    <a:bodyPr/>
                    <a:lstStyle/>
                    <a:p>
                      <a:pPr algn="just">
                        <a:spcBef>
                          <a:spcPts val="600"/>
                        </a:spcBef>
                        <a:spcAft>
                          <a:spcPts val="0"/>
                        </a:spcAft>
                        <a:tabLst>
                          <a:tab pos="-457200" algn="l"/>
                          <a:tab pos="449580" algn="l"/>
                        </a:tabLst>
                      </a:pPr>
                      <a:r>
                        <a:rPr lang="tr-TR" sz="1200" spc="0">
                          <a:latin typeface="Times New Roman"/>
                          <a:ea typeface="Times New Roman"/>
                          <a:cs typeface="Times New Roman"/>
                        </a:rPr>
                        <a:t>Toplam</a:t>
                      </a:r>
                      <a:endParaRPr lang="tr-TR" sz="1100" spc="-15">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6.60</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endParaRPr lang="tr-TR" sz="1200" spc="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6.60</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endParaRPr lang="tr-TR" sz="1200" spc="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endParaRPr lang="tr-TR" sz="1200" spc="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5496" y="901606"/>
            <a:ext cx="8136904" cy="846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tr-TR" sz="1700" dirty="0"/>
              <a:t>Kuyudan alınan su örneğinin sulama suyu kalite analiz sonuçları aşağıdaki çizelgede verilmiştir. Görüldüğü gibi sulama suyu kalite sınıfı C</a:t>
            </a:r>
            <a:r>
              <a:rPr lang="tr-TR" sz="1700" baseline="-25000" dirty="0"/>
              <a:t>2</a:t>
            </a:r>
            <a:r>
              <a:rPr lang="tr-TR" sz="1700" dirty="0"/>
              <a:t>S</a:t>
            </a:r>
            <a:r>
              <a:rPr lang="tr-TR" sz="1700" baseline="-25000" dirty="0"/>
              <a:t>1</a:t>
            </a:r>
            <a:r>
              <a:rPr lang="tr-TR" sz="1700" dirty="0"/>
              <a:t>’dir. </a:t>
            </a:r>
          </a:p>
          <a:p>
            <a:pPr lvl="0" fontAlgn="base">
              <a:spcBef>
                <a:spcPct val="0"/>
              </a:spcBef>
              <a:spcAft>
                <a:spcPct val="0"/>
              </a:spcAft>
            </a:pPr>
            <a:r>
              <a:rPr lang="tr-TR" sz="1500" dirty="0">
                <a:ea typeface="Times New Roman" pitchFamily="18" charset="0"/>
                <a:cs typeface="Arial" pitchFamily="34" charset="0"/>
              </a:rPr>
              <a:t>      Sulama suyu kalite sınıfları </a:t>
            </a:r>
            <a:endParaRPr kumimoji="0" lang="tr-TR" sz="1500" b="0" i="0" u="none" strike="noStrike" cap="none" normalizeH="0" baseline="0" dirty="0">
              <a:ln>
                <a:noFill/>
              </a:ln>
              <a:solidFill>
                <a:schemeClr val="tx1"/>
              </a:solidFill>
              <a:effectLst/>
              <a:cs typeface="Arial" pitchFamily="34" charset="0"/>
            </a:endParaRPr>
          </a:p>
        </p:txBody>
      </p:sp>
      <p:sp>
        <p:nvSpPr>
          <p:cNvPr id="9" name="8 Dikdörtgen"/>
          <p:cNvSpPr/>
          <p:nvPr/>
        </p:nvSpPr>
        <p:spPr>
          <a:xfrm>
            <a:off x="251520" y="3861048"/>
            <a:ext cx="8496944" cy="923330"/>
          </a:xfrm>
          <a:prstGeom prst="rect">
            <a:avLst/>
          </a:prstGeom>
        </p:spPr>
        <p:txBody>
          <a:bodyPr wrap="square">
            <a:spAutoFit/>
          </a:bodyPr>
          <a:lstStyle/>
          <a:p>
            <a:pPr marL="457200" lvl="0" indent="-457200" algn="just" eaLnBrk="0" fontAlgn="base" hangingPunct="0">
              <a:spcBef>
                <a:spcPct val="0"/>
              </a:spcBef>
              <a:spcAft>
                <a:spcPct val="0"/>
              </a:spcAft>
            </a:pPr>
            <a:r>
              <a:rPr kumimoji="0" lang="tr-TR" b="1" i="0" u="none" strike="noStrike" cap="none" normalizeH="0" baseline="0" dirty="0">
                <a:ln>
                  <a:noFill/>
                </a:ln>
                <a:solidFill>
                  <a:srgbClr val="C00000"/>
                </a:solidFill>
                <a:effectLst/>
                <a:ea typeface="Times New Roman" pitchFamily="18" charset="0"/>
                <a:cs typeface="Arial" pitchFamily="34" charset="0"/>
              </a:rPr>
              <a:t>6.</a:t>
            </a:r>
            <a:r>
              <a:rPr kumimoji="0" lang="tr-TR" b="1" i="0" u="none" strike="noStrike" cap="none" normalizeH="0" dirty="0">
                <a:ln>
                  <a:noFill/>
                </a:ln>
                <a:solidFill>
                  <a:srgbClr val="C00000"/>
                </a:solidFill>
                <a:effectLst/>
                <a:ea typeface="Times New Roman" pitchFamily="18" charset="0"/>
                <a:cs typeface="Arial" pitchFamily="34" charset="0"/>
              </a:rPr>
              <a:t> </a:t>
            </a:r>
            <a:r>
              <a:rPr lang="tr-TR" b="1" dirty="0">
                <a:solidFill>
                  <a:srgbClr val="C00000"/>
                </a:solidFill>
                <a:ea typeface="Times New Roman" pitchFamily="18" charset="0"/>
                <a:cs typeface="Arial" pitchFamily="34" charset="0"/>
              </a:rPr>
              <a:t>İKLİM </a:t>
            </a:r>
            <a:r>
              <a:rPr kumimoji="0" lang="tr-TR" b="1" i="0" u="none" strike="noStrike" cap="none" normalizeH="0" dirty="0">
                <a:ln>
                  <a:noFill/>
                </a:ln>
                <a:solidFill>
                  <a:srgbClr val="C00000"/>
                </a:solidFill>
                <a:effectLst/>
                <a:ea typeface="Times New Roman" pitchFamily="18" charset="0"/>
                <a:cs typeface="Arial" pitchFamily="34" charset="0"/>
              </a:rPr>
              <a:t>ÖZELLİKLERİ </a:t>
            </a:r>
            <a:endParaRPr kumimoji="0" lang="tr-TR" b="1" i="0" u="none" strike="noStrike" cap="none" normalizeH="0" baseline="0" dirty="0">
              <a:ln>
                <a:noFill/>
              </a:ln>
              <a:solidFill>
                <a:srgbClr val="C00000"/>
              </a:solidFill>
              <a:effectLst/>
              <a:ea typeface="Times New Roman" pitchFamily="18" charset="0"/>
              <a:cs typeface="Arial" pitchFamily="34" charset="0"/>
            </a:endParaRPr>
          </a:p>
          <a:p>
            <a:pPr algn="just"/>
            <a:r>
              <a:rPr lang="tr-TR" dirty="0">
                <a:cs typeface="Arial" pitchFamily="34" charset="0"/>
              </a:rPr>
              <a:t>         </a:t>
            </a:r>
            <a:r>
              <a:rPr lang="tr-TR" sz="1700" dirty="0"/>
              <a:t>Proje alanına en yakın meteoroloji istasyonundan alınan bazı iklim elemanlarının uzun yıllar aylık ortalamaları aşağıdaki Çizelge de verilmiştir.</a:t>
            </a:r>
          </a:p>
        </p:txBody>
      </p:sp>
      <p:sp>
        <p:nvSpPr>
          <p:cNvPr id="11" name="10 Dikdörtgen"/>
          <p:cNvSpPr/>
          <p:nvPr/>
        </p:nvSpPr>
        <p:spPr>
          <a:xfrm>
            <a:off x="179512" y="4869160"/>
            <a:ext cx="8964488" cy="2585323"/>
          </a:xfrm>
          <a:prstGeom prst="rect">
            <a:avLst/>
          </a:prstGeom>
        </p:spPr>
        <p:txBody>
          <a:bodyPr wrap="square">
            <a:spAutoFit/>
          </a:bodyPr>
          <a:lstStyle/>
          <a:p>
            <a:pPr marL="457200" lvl="0" indent="-457200" algn="just" eaLnBrk="0" fontAlgn="base" hangingPunct="0">
              <a:spcBef>
                <a:spcPct val="0"/>
              </a:spcBef>
              <a:spcAft>
                <a:spcPct val="0"/>
              </a:spcAft>
            </a:pPr>
            <a:r>
              <a:rPr lang="tr-TR" b="1" dirty="0">
                <a:solidFill>
                  <a:srgbClr val="C00000"/>
                </a:solidFill>
                <a:ea typeface="Times New Roman" pitchFamily="18" charset="0"/>
                <a:cs typeface="Arial" pitchFamily="34" charset="0"/>
              </a:rPr>
              <a:t> 7. DİĞER</a:t>
            </a:r>
            <a:endParaRPr lang="tr-TR" dirty="0">
              <a:solidFill>
                <a:srgbClr val="C00000"/>
              </a:solidFill>
              <a:cs typeface="Arial" pitchFamily="34" charset="0"/>
            </a:endParaRPr>
          </a:p>
          <a:p>
            <a:pPr algn="just"/>
            <a:r>
              <a:rPr lang="tr-TR" sz="1700" dirty="0">
                <a:cs typeface="Arial" pitchFamily="34" charset="0"/>
              </a:rPr>
              <a:t>          </a:t>
            </a:r>
            <a:r>
              <a:rPr lang="tr-TR" sz="1700" dirty="0"/>
              <a:t>Proje alanında elektrik enerjisi mevcut değildir. Sisteme su </a:t>
            </a:r>
            <a:r>
              <a:rPr lang="tr-TR" sz="1700" dirty="0" err="1"/>
              <a:t>diesel</a:t>
            </a:r>
            <a:r>
              <a:rPr lang="tr-TR" sz="1700" dirty="0"/>
              <a:t> motorlu santrifüj tipi pompa ile verilecektir. </a:t>
            </a:r>
          </a:p>
          <a:p>
            <a:pPr algn="just"/>
            <a:r>
              <a:rPr lang="tr-TR" sz="1700" dirty="0"/>
              <a:t>Çiftçi günde pompanın çalıştırılabileceği 16 saat sulama yapabilecek ve su kaynağı son derece kısıtlı olduğundan sulamayı, sulama aralığı boyunca tamamlayabilecektir</a:t>
            </a:r>
            <a:r>
              <a:rPr lang="tr-TR" dirty="0"/>
              <a:t>.</a:t>
            </a:r>
          </a:p>
          <a:p>
            <a:pPr algn="just"/>
            <a:r>
              <a:rPr lang="tr-TR" dirty="0"/>
              <a:t> </a:t>
            </a:r>
          </a:p>
          <a:p>
            <a:pPr algn="just"/>
            <a:r>
              <a:rPr lang="tr-TR" dirty="0"/>
              <a:t> </a:t>
            </a:r>
          </a:p>
          <a:p>
            <a:pPr algn="just"/>
            <a:r>
              <a:rPr lang="tr-TR" dirty="0"/>
              <a:t> </a:t>
            </a:r>
          </a:p>
          <a:p>
            <a:pPr algn="just"/>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51520" y="1195591"/>
            <a:ext cx="889248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1. AŞAMA :  Ön Sistem Tertibi </a:t>
            </a:r>
          </a:p>
          <a:p>
            <a:pPr algn="just" eaLnBrk="0" fontAlgn="base" hangingPunct="0">
              <a:spcBef>
                <a:spcPct val="0"/>
              </a:spcBef>
              <a:spcAft>
                <a:spcPct val="0"/>
              </a:spcAft>
            </a:pPr>
            <a:endParaRPr lang="tr-TR" sz="2000" b="1" dirty="0">
              <a:cs typeface="Arial" pitchFamily="34" charset="0"/>
            </a:endParaRPr>
          </a:p>
          <a:p>
            <a:pPr algn="just" eaLnBrk="0" fontAlgn="base" hangingPunct="0">
              <a:spcBef>
                <a:spcPct val="0"/>
              </a:spcBef>
              <a:spcAft>
                <a:spcPct val="0"/>
              </a:spcAft>
            </a:pPr>
            <a:r>
              <a:rPr lang="tr-TR" sz="2000" b="1" dirty="0">
                <a:cs typeface="Arial" pitchFamily="34" charset="0"/>
              </a:rPr>
              <a:t>             </a:t>
            </a:r>
            <a:r>
              <a:rPr lang="tr-TR" dirty="0"/>
              <a:t>Ağaç sıraları doğu batı yönünde olduğundan </a:t>
            </a:r>
            <a:r>
              <a:rPr lang="tr-TR" dirty="0" err="1"/>
              <a:t>lateral</a:t>
            </a:r>
            <a:r>
              <a:rPr lang="tr-TR" dirty="0"/>
              <a:t> boru hattı uzun kenar boyunca döşenecektir.</a:t>
            </a:r>
          </a:p>
          <a:p>
            <a:pPr algn="just" eaLnBrk="0" fontAlgn="base" hangingPunct="0">
              <a:spcBef>
                <a:spcPct val="0"/>
              </a:spcBef>
              <a:spcAft>
                <a:spcPct val="0"/>
              </a:spcAft>
            </a:pPr>
            <a:endParaRPr lang="tr-TR" dirty="0"/>
          </a:p>
          <a:p>
            <a:pPr algn="just" eaLnBrk="0" fontAlgn="base" hangingPunct="0">
              <a:spcBef>
                <a:spcPct val="0"/>
              </a:spcBef>
              <a:spcAft>
                <a:spcPct val="0"/>
              </a:spcAft>
            </a:pPr>
            <a:r>
              <a:rPr lang="tr-TR" dirty="0"/>
              <a:t>	Arazi uzun kenar boyunca eğimsiz olduğundan </a:t>
            </a:r>
            <a:r>
              <a:rPr lang="tr-TR" dirty="0" err="1"/>
              <a:t>manifold</a:t>
            </a:r>
            <a:r>
              <a:rPr lang="tr-TR" dirty="0"/>
              <a:t> boru hatları </a:t>
            </a:r>
            <a:r>
              <a:rPr lang="tr-TR" dirty="0" err="1"/>
              <a:t>laterallere</a:t>
            </a:r>
            <a:r>
              <a:rPr lang="tr-TR" dirty="0"/>
              <a:t> iki yönde hizmet edecektir. Bu durumda </a:t>
            </a:r>
            <a:r>
              <a:rPr lang="tr-TR" dirty="0" err="1"/>
              <a:t>manifoldlar</a:t>
            </a:r>
            <a:r>
              <a:rPr lang="tr-TR" dirty="0"/>
              <a:t> arazi içerisine döşenecektir. </a:t>
            </a:r>
          </a:p>
          <a:p>
            <a:pPr lvl="0" algn="just" eaLnBrk="0" fontAlgn="base" hangingPunct="0">
              <a:spcBef>
                <a:spcPct val="0"/>
              </a:spcBef>
              <a:spcAft>
                <a:spcPct val="0"/>
              </a:spcAft>
            </a:pPr>
            <a:r>
              <a:rPr lang="tr-TR" dirty="0"/>
              <a:t>	</a:t>
            </a:r>
            <a:r>
              <a:rPr lang="tr-TR" dirty="0" err="1"/>
              <a:t>Laterallerin</a:t>
            </a:r>
            <a:r>
              <a:rPr lang="tr-TR" dirty="0"/>
              <a:t> döşeneceği doğrultuda arazi uzunluğu 260 m </a:t>
            </a:r>
            <a:r>
              <a:rPr lang="tr-TR" dirty="0" err="1"/>
              <a:t>dir</a:t>
            </a:r>
            <a:r>
              <a:rPr lang="tr-TR" dirty="0"/>
              <a:t>. Olağan koşullarda </a:t>
            </a:r>
            <a:r>
              <a:rPr lang="tr-TR" dirty="0" err="1"/>
              <a:t>lateral</a:t>
            </a:r>
            <a:r>
              <a:rPr lang="tr-TR" dirty="0"/>
              <a:t> uzunluğu 260/3 = 87 m alınabilir. Fakat </a:t>
            </a:r>
            <a:r>
              <a:rPr lang="tr-TR" dirty="0" err="1"/>
              <a:t>manifoldlar</a:t>
            </a:r>
            <a:r>
              <a:rPr lang="tr-TR" dirty="0"/>
              <a:t> </a:t>
            </a:r>
            <a:r>
              <a:rPr lang="tr-TR" dirty="0" err="1"/>
              <a:t>laterallere</a:t>
            </a:r>
            <a:r>
              <a:rPr lang="tr-TR" dirty="0"/>
              <a:t> iki yönlü hizmet edeceğinden lateral uzunluğu 65 m alınacaktır.</a:t>
            </a:r>
            <a:endParaRPr lang="tr-TR"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Buna göre,  </a:t>
            </a:r>
            <a:r>
              <a:rPr lang="tr-TR" sz="2000" dirty="0" err="1">
                <a:cs typeface="Arial" pitchFamily="34" charset="0"/>
              </a:rPr>
              <a:t>Lateral</a:t>
            </a:r>
            <a:r>
              <a:rPr lang="tr-TR" sz="2000" dirty="0">
                <a:cs typeface="Arial" pitchFamily="34" charset="0"/>
              </a:rPr>
              <a:t> boyu, </a:t>
            </a:r>
            <a:r>
              <a:rPr lang="tr-TR" sz="2000" dirty="0" err="1">
                <a:cs typeface="Arial" pitchFamily="34" charset="0"/>
              </a:rPr>
              <a:t>L</a:t>
            </a:r>
            <a:r>
              <a:rPr lang="tr-TR" sz="2000" baseline="-25000" dirty="0" err="1">
                <a:cs typeface="Arial" pitchFamily="34" charset="0"/>
              </a:rPr>
              <a:t>l</a:t>
            </a:r>
            <a:r>
              <a:rPr lang="tr-TR" sz="2000" dirty="0">
                <a:cs typeface="Arial" pitchFamily="34" charset="0"/>
              </a:rPr>
              <a:t> = 65m </a:t>
            </a:r>
          </a:p>
          <a:p>
            <a:pPr lvl="0" algn="just" eaLnBrk="0" fontAlgn="base" hangingPunct="0">
              <a:spcBef>
                <a:spcPct val="0"/>
              </a:spcBef>
              <a:spcAft>
                <a:spcPct val="0"/>
              </a:spcAft>
            </a:pPr>
            <a:r>
              <a:rPr lang="tr-TR" sz="2000" dirty="0">
                <a:cs typeface="Arial" pitchFamily="34" charset="0"/>
              </a:rPr>
              <a:t>	</a:t>
            </a:r>
            <a:r>
              <a:rPr lang="tr-TR" sz="2000" dirty="0" err="1">
                <a:cs typeface="Arial" pitchFamily="34" charset="0"/>
              </a:rPr>
              <a:t>S</a:t>
            </a:r>
            <a:r>
              <a:rPr lang="tr-TR" sz="2000" baseline="-25000" dirty="0" err="1">
                <a:cs typeface="Arial" pitchFamily="34" charset="0"/>
              </a:rPr>
              <a:t>l</a:t>
            </a:r>
            <a:r>
              <a:rPr lang="tr-TR" sz="2000" dirty="0">
                <a:cs typeface="Arial" pitchFamily="34" charset="0"/>
              </a:rPr>
              <a:t> = % 0</a:t>
            </a:r>
          </a:p>
          <a:p>
            <a:pPr lvl="0" algn="just" eaLnBrk="0" fontAlgn="base" hangingPunct="0">
              <a:spcBef>
                <a:spcPct val="0"/>
              </a:spcBef>
              <a:spcAft>
                <a:spcPct val="0"/>
              </a:spcAft>
            </a:pPr>
            <a:r>
              <a:rPr lang="tr-TR" sz="2000" dirty="0">
                <a:cs typeface="Arial" pitchFamily="34" charset="0"/>
              </a:rPr>
              <a:t>	</a:t>
            </a:r>
            <a:r>
              <a:rPr lang="tr-TR" sz="2000" dirty="0" err="1">
                <a:cs typeface="Arial" pitchFamily="34" charset="0"/>
              </a:rPr>
              <a:t>S</a:t>
            </a:r>
            <a:r>
              <a:rPr lang="tr-TR" sz="2000" baseline="-25000" dirty="0" err="1">
                <a:cs typeface="Arial" pitchFamily="34" charset="0"/>
              </a:rPr>
              <a:t>m</a:t>
            </a:r>
            <a:r>
              <a:rPr lang="tr-TR" sz="2000" dirty="0">
                <a:cs typeface="Arial" pitchFamily="34" charset="0"/>
              </a:rPr>
              <a:t> = % 3.2 (Bayır aşağı)</a:t>
            </a:r>
            <a:endParaRPr lang="tr-TR" sz="2000" dirty="0"/>
          </a:p>
          <a:p>
            <a:pPr algn="just"/>
            <a:endParaRPr lang="tr-T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51520" y="908720"/>
            <a:ext cx="889248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2. AŞAMA :  Uygun Damlatıcı Seçimi </a:t>
            </a:r>
          </a:p>
          <a:p>
            <a:pPr marL="457200" marR="0" lvl="0" indent="-457200" algn="just" defTabSz="914400" rtl="0" eaLnBrk="0" fontAlgn="base" latinLnBrk="0" hangingPunct="0">
              <a:lnSpc>
                <a:spcPct val="100000"/>
              </a:lnSpc>
              <a:spcBef>
                <a:spcPct val="0"/>
              </a:spcBef>
              <a:spcAft>
                <a:spcPct val="0"/>
              </a:spcAft>
              <a:buClrTx/>
              <a:buSzTx/>
              <a:tabLs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a:ea typeface="Times New Roman" pitchFamily="18" charset="0"/>
                <a:cs typeface="Arial" pitchFamily="34" charset="0"/>
              </a:rPr>
              <a:t>	a) İşletme Basıncı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r>
              <a:rPr lang="tr-TR" sz="2000" dirty="0">
                <a:ea typeface="Times New Roman" pitchFamily="18" charset="0"/>
                <a:cs typeface="Arial" pitchFamily="34" charset="0"/>
              </a:rPr>
              <a:t> </a:t>
            </a:r>
            <a:r>
              <a:rPr lang="tr-TR" dirty="0">
                <a:ea typeface="Times New Roman" pitchFamily="18" charset="0"/>
                <a:cs typeface="Arial" pitchFamily="34" charset="0"/>
              </a:rPr>
              <a:t>Damla sulama yönteminde işletme basıncı </a:t>
            </a:r>
            <a:r>
              <a:rPr lang="tr-TR" dirty="0" err="1">
                <a:ea typeface="Times New Roman" pitchFamily="18" charset="0"/>
                <a:cs typeface="Arial" pitchFamily="34" charset="0"/>
              </a:rPr>
              <a:t>h</a:t>
            </a:r>
            <a:r>
              <a:rPr lang="tr-TR" baseline="-25000" dirty="0" err="1">
                <a:ea typeface="Times New Roman" pitchFamily="18" charset="0"/>
                <a:cs typeface="Arial" pitchFamily="34" charset="0"/>
              </a:rPr>
              <a:t>o</a:t>
            </a:r>
            <a:r>
              <a:rPr lang="tr-TR" dirty="0">
                <a:ea typeface="Times New Roman" pitchFamily="18" charset="0"/>
                <a:cs typeface="Arial" pitchFamily="34" charset="0"/>
              </a:rPr>
              <a:t> = 1.0 </a:t>
            </a:r>
            <a:r>
              <a:rPr lang="tr-TR" dirty="0" err="1">
                <a:ea typeface="Times New Roman" pitchFamily="18" charset="0"/>
                <a:cs typeface="Arial" pitchFamily="34" charset="0"/>
              </a:rPr>
              <a:t>atm</a:t>
            </a:r>
            <a:r>
              <a:rPr lang="tr-TR" dirty="0">
                <a:ea typeface="Times New Roman" pitchFamily="18" charset="0"/>
                <a:cs typeface="Arial" pitchFamily="34" charset="0"/>
              </a:rPr>
              <a:t>  olarak alınır.</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b)  Alternatif Damlatıcı Debileri </a:t>
            </a:r>
          </a:p>
          <a:p>
            <a:pPr lvl="0" algn="just" eaLnBrk="0" fontAlgn="base" hangingPunct="0">
              <a:spcBef>
                <a:spcPct val="0"/>
              </a:spcBef>
              <a:spcAft>
                <a:spcPct val="0"/>
              </a:spcAft>
            </a:pPr>
            <a:endParaRPr lang="tr-TR" sz="2000" b="1" dirty="0">
              <a:ea typeface="Times New Roman" pitchFamily="18" charset="0"/>
              <a:cs typeface="Arial" pitchFamily="34" charset="0"/>
            </a:endParaRPr>
          </a:p>
          <a:p>
            <a:pPr>
              <a:buNone/>
            </a:pPr>
            <a:r>
              <a:rPr lang="tr-TR" sz="2000" dirty="0"/>
              <a:t>	</a:t>
            </a:r>
            <a:r>
              <a:rPr lang="tr-TR" dirty="0"/>
              <a:t>Bağ ve meyve ağaçlarında</a:t>
            </a:r>
          </a:p>
          <a:p>
            <a:pPr>
              <a:buNone/>
            </a:pPr>
            <a:r>
              <a:rPr lang="tr-TR" dirty="0"/>
              <a:t>	-Ağır bünye:				q=2- 4L/h</a:t>
            </a:r>
          </a:p>
          <a:p>
            <a:pPr>
              <a:buNone/>
            </a:pPr>
            <a:r>
              <a:rPr lang="tr-TR" dirty="0"/>
              <a:t>	(SİL, Sİ, CL, SİCL, SC, SİC, C)</a:t>
            </a:r>
          </a:p>
          <a:p>
            <a:pPr>
              <a:buNone/>
            </a:pPr>
            <a:endParaRPr lang="tr-TR" dirty="0"/>
          </a:p>
          <a:p>
            <a:pPr>
              <a:buNone/>
            </a:pPr>
            <a:r>
              <a:rPr lang="tr-TR" dirty="0"/>
              <a:t>	-Orta bünye:				q=2- 6L/h</a:t>
            </a:r>
          </a:p>
          <a:p>
            <a:pPr>
              <a:buNone/>
            </a:pPr>
            <a:r>
              <a:rPr lang="tr-TR" dirty="0"/>
              <a:t>	(SL, L, SCL)</a:t>
            </a:r>
          </a:p>
          <a:p>
            <a:pPr>
              <a:buNone/>
            </a:pPr>
            <a:endParaRPr lang="tr-TR" dirty="0"/>
          </a:p>
          <a:p>
            <a:pPr>
              <a:buNone/>
            </a:pPr>
            <a:r>
              <a:rPr lang="tr-TR" dirty="0"/>
              <a:t>	-Hafif bünye:				q=2- 8L/h</a:t>
            </a:r>
          </a:p>
          <a:p>
            <a:pPr>
              <a:buNone/>
            </a:pPr>
            <a:r>
              <a:rPr lang="tr-TR" dirty="0"/>
              <a:t>	(S, LS)</a:t>
            </a:r>
          </a:p>
          <a:p>
            <a:pPr>
              <a:buNone/>
            </a:pPr>
            <a:r>
              <a:rPr lang="tr-TR" dirty="0"/>
              <a:t>	Proje alanının toprak bünye sınıfı ağır (C) olduğundan  damlatıcı debisi 2- 4 L/h olarak alınabilir. </a:t>
            </a:r>
          </a:p>
          <a:p>
            <a:pPr lvl="0" algn="just" eaLnBrk="0" fontAlgn="base" hangingPunct="0">
              <a:spcBef>
                <a:spcPct val="0"/>
              </a:spcBef>
              <a:spcAft>
                <a:spcPct val="0"/>
              </a:spcAft>
            </a:pPr>
            <a:endParaRPr lang="tr-TR" sz="2000" b="1"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Tree>
  </p:cSld>
  <p:clrMapOvr>
    <a:masterClrMapping/>
  </p:clrMapOvr>
</p:sld>
</file>

<file path=ppt/theme/theme1.xml><?xml version="1.0" encoding="utf-8"?>
<a:theme xmlns:a="http://schemas.openxmlformats.org/drawingml/2006/main" name="Tema2">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33FF"/>
          </a:solidFill>
          <a:prstDash val="solid"/>
          <a:round/>
          <a:headEnd type="none" w="med" len="med"/>
          <a:tailEnd type="none" w="med" len="med"/>
        </a:ln>
        <a:effectLst/>
      </a:spPr>
      <a:bodyPr vert="horz" wrap="square" lIns="91440" tIns="45720" rIns="16200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Char char="•"/>
          <a:tabLst/>
          <a:defRPr kumimoji="0" lang="tr-TR"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33FF"/>
          </a:solidFill>
          <a:prstDash val="solid"/>
          <a:round/>
          <a:headEnd type="none" w="med" len="med"/>
          <a:tailEnd type="none" w="med" len="med"/>
        </a:ln>
        <a:effectLst/>
      </a:spPr>
      <a:bodyPr vert="horz" wrap="square" lIns="91440" tIns="45720" rIns="16200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Char char="•"/>
          <a:tabLst/>
          <a:defRPr kumimoji="0" lang="tr-TR" sz="1600" b="1" i="0" u="none" strike="noStrike" cap="none" normalizeH="0" baseline="0" smtClean="0">
            <a:ln>
              <a:noFill/>
            </a:ln>
            <a:solidFill>
              <a:schemeClr val="tx1"/>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2464</TotalTime>
  <Words>3994</Words>
  <Application>Microsoft Office PowerPoint</Application>
  <PresentationFormat>Ekran Gösterisi (4:3)</PresentationFormat>
  <Paragraphs>1110</Paragraphs>
  <Slides>55</Slides>
  <Notes>9</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55</vt:i4>
      </vt:variant>
    </vt:vector>
  </HeadingPairs>
  <TitlesOfParts>
    <vt:vector size="63" baseType="lpstr">
      <vt:lpstr>Arial</vt:lpstr>
      <vt:lpstr>BankGothic Md BT</vt:lpstr>
      <vt:lpstr>Calibri</vt:lpstr>
      <vt:lpstr>Cambria Math</vt:lpstr>
      <vt:lpstr>Symbol</vt:lpstr>
      <vt:lpstr>Times New Roman</vt:lpstr>
      <vt:lpstr>Tema2</vt:lpstr>
      <vt:lpstr>Denklem</vt:lpstr>
      <vt:lpstr>  DAMLA SULAMA SİSTEMİ  TASARIMI  ÖRNEĞİ (ELMA)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AĞAÇALTI MİKRO YAĞMURLAMA SULAMA SİSTEMİ TASARIMI  ÖRNEĞİ</dc:title>
  <dc:creator>427u</dc:creator>
  <cp:lastModifiedBy>Alara Uzuner</cp:lastModifiedBy>
  <cp:revision>250</cp:revision>
  <dcterms:created xsi:type="dcterms:W3CDTF">2011-11-24T08:02:52Z</dcterms:created>
  <dcterms:modified xsi:type="dcterms:W3CDTF">2025-12-10T12:43:31Z</dcterms:modified>
</cp:coreProperties>
</file>